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475" r:id="rId5"/>
    <p:sldMasterId id="2147484495" r:id="rId6"/>
  </p:sldMasterIdLst>
  <p:notesMasterIdLst>
    <p:notesMasterId r:id="rId63"/>
  </p:notesMasterIdLst>
  <p:handoutMasterIdLst>
    <p:handoutMasterId r:id="rId64"/>
  </p:handoutMasterIdLst>
  <p:sldIdLst>
    <p:sldId id="1485" r:id="rId7"/>
    <p:sldId id="1519" r:id="rId8"/>
    <p:sldId id="1549" r:id="rId9"/>
    <p:sldId id="1551" r:id="rId10"/>
    <p:sldId id="1553" r:id="rId11"/>
    <p:sldId id="1552" r:id="rId12"/>
    <p:sldId id="1575" r:id="rId13"/>
    <p:sldId id="1576" r:id="rId14"/>
    <p:sldId id="1577" r:id="rId15"/>
    <p:sldId id="1578" r:id="rId16"/>
    <p:sldId id="1579" r:id="rId17"/>
    <p:sldId id="1593" r:id="rId18"/>
    <p:sldId id="1586" r:id="rId19"/>
    <p:sldId id="1580" r:id="rId20"/>
    <p:sldId id="1582" r:id="rId21"/>
    <p:sldId id="1583" r:id="rId22"/>
    <p:sldId id="1584" r:id="rId23"/>
    <p:sldId id="1585" r:id="rId24"/>
    <p:sldId id="1587" r:id="rId25"/>
    <p:sldId id="1588" r:id="rId26"/>
    <p:sldId id="1594" r:id="rId27"/>
    <p:sldId id="1595" r:id="rId28"/>
    <p:sldId id="1590" r:id="rId29"/>
    <p:sldId id="1605" r:id="rId30"/>
    <p:sldId id="1607" r:id="rId31"/>
    <p:sldId id="1606" r:id="rId32"/>
    <p:sldId id="1612" r:id="rId33"/>
    <p:sldId id="1591" r:id="rId34"/>
    <p:sldId id="1601" r:id="rId35"/>
    <p:sldId id="1602" r:id="rId36"/>
    <p:sldId id="1603" r:id="rId37"/>
    <p:sldId id="1604" r:id="rId38"/>
    <p:sldId id="1608" r:id="rId39"/>
    <p:sldId id="1611" r:id="rId40"/>
    <p:sldId id="1592" r:id="rId41"/>
    <p:sldId id="1597" r:id="rId42"/>
    <p:sldId id="1598" r:id="rId43"/>
    <p:sldId id="1599" r:id="rId44"/>
    <p:sldId id="1600" r:id="rId45"/>
    <p:sldId id="1609" r:id="rId46"/>
    <p:sldId id="1613" r:id="rId47"/>
    <p:sldId id="1614" r:id="rId48"/>
    <p:sldId id="1615" r:id="rId49"/>
    <p:sldId id="1616" r:id="rId50"/>
    <p:sldId id="1617" r:id="rId51"/>
    <p:sldId id="1618" r:id="rId52"/>
    <p:sldId id="1619" r:id="rId53"/>
    <p:sldId id="1620" r:id="rId54"/>
    <p:sldId id="1621" r:id="rId55"/>
    <p:sldId id="1622" r:id="rId56"/>
    <p:sldId id="1623" r:id="rId57"/>
    <p:sldId id="1572" r:id="rId58"/>
    <p:sldId id="1610" r:id="rId59"/>
    <p:sldId id="1555" r:id="rId60"/>
    <p:sldId id="1554" r:id="rId61"/>
    <p:sldId id="1532" r:id="rId6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0" autoAdjust="0"/>
    <p:restoredTop sz="86768" autoAdjust="0"/>
  </p:normalViewPr>
  <p:slideViewPr>
    <p:cSldViewPr>
      <p:cViewPr>
        <p:scale>
          <a:sx n="84" d="100"/>
          <a:sy n="84" d="100"/>
        </p:scale>
        <p:origin x="30" y="147"/>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5/23/2017 11:48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5/23/2017 11:48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5/23/2017 11:48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971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885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024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563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5/23/2017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6590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5/23/2017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6978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5/23/2017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643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5/23/2017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9233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2151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4262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5/23/2017 11:48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5/23/2017 11:48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4722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9E72A3-73C3-4EC0-976B-555052BC0BC2}"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5/23/2017 11:48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122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Aggregator would be a simple web page that invokes multiple services to achieve the functionality required by the application.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Proxy microservice design pattern is a variation of Aggregator. In this case, no aggregation needs to happen on the client but a different microservice may be invoked based upon the business need.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3752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Chained microservice design pattern produce a single consolidated response to the request. In this case, the request from the client is received by Service A, which is then communicating with Service B, which in turn may be communicating with Service C. All the services are likely using a synchronous HTTP request/response messaging.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986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Aggregator/proxy + Chain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042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the service is full-stack and has control of all the components – UI, middleware, persistence, transaction.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Shared Data storage, typically</a:t>
            </a:r>
            <a:r>
              <a:rPr lang="en-US" sz="1200" kern="1200" baseline="0" dirty="0">
                <a:solidFill>
                  <a:schemeClr val="tx1"/>
                </a:solidFill>
                <a:effectLst/>
                <a:latin typeface="+mn-lt"/>
                <a:ea typeface="+mn-ea"/>
                <a:cs typeface="+mn-cs"/>
              </a:rPr>
              <a:t> an anti-pattern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48192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Use</a:t>
            </a:r>
            <a:r>
              <a:rPr lang="en-US" sz="1200" kern="1200" baseline="0" dirty="0">
                <a:solidFill>
                  <a:schemeClr val="tx1"/>
                </a:solidFill>
                <a:effectLst/>
                <a:latin typeface="+mn-lt"/>
                <a:ea typeface="+mn-ea"/>
                <a:cs typeface="+mn-cs"/>
              </a:rPr>
              <a:t> queues to remove synchronous calls.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4073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calls to remote resources and services can fail due to transient faults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Circuit Breaker pattern can prevent an application from repeatedly trying to execute an operation that's likely to fail.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https://docs.microsoft.com/en-us/azure/architecture/patterns/circuit-breaker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916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original operation proceeds, the system records information about each step and how the work performed by that step can be undone. If the operation fails at any point, the workflow rewinds back through the steps it's completed and performs the work that reverses each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https://docs.microsoft.com/en-us/azure/architecture/patterns/compensating-transaction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330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Scheduler</a:t>
            </a:r>
            <a:r>
              <a:rPr lang="en-US" dirty="0"/>
              <a:t> arranges for the steps that make up the task to be executed and orchestrates their 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Agent</a:t>
            </a:r>
            <a:r>
              <a:rPr lang="en-US" dirty="0"/>
              <a:t> contains logic that encapsulates a call to a remote service, or access to a remote resource referenced by a step in a task.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Supervisor</a:t>
            </a:r>
            <a:r>
              <a:rPr lang="en-US" dirty="0"/>
              <a:t> monitors the status of the steps in the task being performed by the Scheduler.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https://docs.microsoft.com/en-us/azure/architecture/patterns/scheduler-agent-supervisor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315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129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https://docs.microsoft.com/en-us/azure/architecture/patterns/retry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421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Coordinate the actions performed by a collection of collaborating instances in a distributed application by electing one instance as the leader that assumes responsibility for managing the others.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https://docs.microsoft.com/en-us/azure/architecture/patterns/leader-election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575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5/23/2017 11:48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000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121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128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605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8558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8732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Main">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xfrm>
            <a:off x="12062921" y="6790832"/>
            <a:ext cx="114461" cy="101692"/>
          </a:xfrm>
          <a:prstGeom prst="rect">
            <a:avLst/>
          </a:prstGeom>
        </p:spPr>
        <p:txBody>
          <a:bodyPr vert="horz" wrap="none" lIns="0" tIns="0" rIns="0" bIns="0" rtlCol="0" anchor="ctr">
            <a:spAutoFit/>
          </a:bodyPr>
          <a:lstStyle>
            <a:lvl1pPr algn="r">
              <a:defRPr lang="en-US" sz="720" smtClean="0">
                <a:gradFill>
                  <a:gsLst>
                    <a:gs pos="31624">
                      <a:srgbClr val="505050"/>
                    </a:gs>
                    <a:gs pos="45000">
                      <a:srgbClr val="505050"/>
                    </a:gs>
                  </a:gsLst>
                  <a:lin ang="5400000" scaled="0"/>
                </a:gradFill>
              </a:defRPr>
            </a:lvl1pPr>
          </a:lstStyle>
          <a:p>
            <a:pPr defTabSz="888757">
              <a:lnSpc>
                <a:spcPct val="90000"/>
              </a:lnSpc>
            </a:pPr>
            <a:fld id="{2BDEB1D2-51A7-4905-969F-F05A60425C66}" type="slidenum">
              <a:rPr lang="en-US" smtClean="0"/>
              <a:pPr defTabSz="888757">
                <a:lnSpc>
                  <a:spcPct val="90000"/>
                </a:lnSpc>
              </a:pPr>
              <a:t>‹#›</a:t>
            </a:fld>
            <a:endParaRPr lang="en-US"/>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2"/>
          <p:cNvSpPr>
            <a:spLocks noGrp="1"/>
          </p:cNvSpPr>
          <p:nvPr>
            <p:ph type="ftr" sz="quarter" idx="10"/>
          </p:nvPr>
        </p:nvSpPr>
        <p:spPr/>
        <p:txBody>
          <a:bodyPr/>
          <a:lstStyle/>
          <a:p>
            <a:pPr defTabSz="888757"/>
            <a:r>
              <a:rPr lang="en-US"/>
              <a:t>MICROSOFT CONFIDENTIAL/</a:t>
            </a:r>
            <a:r>
              <a:rPr lang="en-US" b="1"/>
              <a:t>FOR INTERNAL USE</a:t>
            </a:r>
            <a:r>
              <a:rPr lang="en-US"/>
              <a:t> ONLY</a:t>
            </a:r>
          </a:p>
        </p:txBody>
      </p:sp>
    </p:spTree>
    <p:extLst>
      <p:ext uri="{BB962C8B-B14F-4D97-AF65-F5344CB8AC3E}">
        <p14:creationId xmlns:p14="http://schemas.microsoft.com/office/powerpoint/2010/main" val="6937975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174"/>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0810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image" Target="../media/image1.emf"/><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1.emf"/><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15" r:id="rId19"/>
    <p:sldLayoutId id="214748451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martinfowler.com/bliki/MicroservicePremium.html" TargetMode="Externa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19.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49.emf"/><Relationship Id="rId4" Type="http://schemas.openxmlformats.org/officeDocument/2006/relationships/image" Target="../media/image4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sv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52.png"/><Relationship Id="rId5" Type="http://schemas.openxmlformats.org/officeDocument/2006/relationships/image" Target="../media/image51.png"/><Relationship Id="rId4" Type="http://schemas.microsoft.com/office/2007/relationships/hdphoto" Target="../media/hdphoto1.wdp"/><Relationship Id="rId9" Type="http://schemas.openxmlformats.org/officeDocument/2006/relationships/image" Target="../media/image55.sv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tiff"/><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59.emf"/><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9.emf"/></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64.jp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64.jpg"/><Relationship Id="rId5" Type="http://schemas.openxmlformats.org/officeDocument/2006/relationships/image" Target="../media/image66.png"/><Relationship Id="rId4" Type="http://schemas.microsoft.com/office/2007/relationships/hdphoto" Target="../media/hdphoto2.wdp"/><Relationship Id="rId9" Type="http://schemas.openxmlformats.org/officeDocument/2006/relationships/image" Target="../media/image62.png"/></Relationships>
</file>

<file path=ppt/slides/_rels/slide31.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71.png"/><Relationship Id="rId11" Type="http://schemas.openxmlformats.org/officeDocument/2006/relationships/image" Target="../media/image76.jpg"/><Relationship Id="rId5" Type="http://schemas.openxmlformats.org/officeDocument/2006/relationships/image" Target="../media/image70.png"/><Relationship Id="rId10" Type="http://schemas.openxmlformats.org/officeDocument/2006/relationships/image" Target="../media/image75.jpg"/><Relationship Id="rId4" Type="http://schemas.openxmlformats.org/officeDocument/2006/relationships/image" Target="../media/image69.png"/><Relationship Id="rId9" Type="http://schemas.openxmlformats.org/officeDocument/2006/relationships/image" Target="../media/image74.jpg"/></Relationships>
</file>

<file path=ppt/slides/_rels/slide3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10" Type="http://schemas.microsoft.com/office/2007/relationships/hdphoto" Target="../media/hdphoto3.wdp"/><Relationship Id="rId4" Type="http://schemas.openxmlformats.org/officeDocument/2006/relationships/image" Target="../media/image78.png"/><Relationship Id="rId9" Type="http://schemas.openxmlformats.org/officeDocument/2006/relationships/image" Target="../media/image8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hyperlink" Target="mailto:sweisfel@microsoft.com" TargetMode="External"/><Relationship Id="rId4" Type="http://schemas.openxmlformats.org/officeDocument/2006/relationships/image" Target="../media/image8.png"/><Relationship Id="rId9" Type="http://schemas.openxmlformats.org/officeDocument/2006/relationships/image" Target="../media/image1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19.xml"/><Relationship Id="rId4" Type="http://schemas.openxmlformats.org/officeDocument/2006/relationships/image" Target="../media/image90.svg"/></Relationships>
</file>

<file path=ppt/slides/_rels/slide5.xml.rels><?xml version="1.0" encoding="UTF-8" standalone="yes"?>
<Relationships xmlns="http://schemas.openxmlformats.org/package/2006/relationships"><Relationship Id="rId3" Type="http://schemas.openxmlformats.org/officeDocument/2006/relationships/hyperlink" Target="http://www.buildandscaleyourcloudapp.com/" TargetMode="External"/><Relationship Id="rId2" Type="http://schemas.openxmlformats.org/officeDocument/2006/relationships/hyperlink" Target="mailto:USmicrosoftISVteam@microsoft.com" TargetMode="Externa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hyperlink" Target="http://feedback.azure.com/" TargetMode="Externa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hyperlink" Target="http://www.usergroup.tv/" TargetMode="External"/><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Dallas ASP.NET User Group</a:t>
            </a:r>
          </a:p>
        </p:txBody>
      </p:sp>
      <p:sp>
        <p:nvSpPr>
          <p:cNvPr id="5" name="Text Placeholder 4"/>
          <p:cNvSpPr>
            <a:spLocks noGrp="1"/>
          </p:cNvSpPr>
          <p:nvPr>
            <p:ph type="body" sz="quarter" idx="12"/>
          </p:nvPr>
        </p:nvSpPr>
        <p:spPr/>
        <p:txBody>
          <a:bodyPr/>
          <a:lstStyle/>
          <a:p>
            <a:r>
              <a:rPr lang="en-US" dirty="0"/>
              <a:t>May 23 2017</a:t>
            </a:r>
          </a:p>
        </p:txBody>
      </p:sp>
      <p:sp>
        <p:nvSpPr>
          <p:cNvPr id="6" name="Text Placeholder 5"/>
          <p:cNvSpPr>
            <a:spLocks noGrp="1"/>
          </p:cNvSpPr>
          <p:nvPr>
            <p:ph type="body" sz="quarter" idx="13"/>
          </p:nvPr>
        </p:nvSpPr>
        <p:spPr/>
        <p:txBody>
          <a:bodyPr/>
          <a:lstStyle/>
          <a:p>
            <a:r>
              <a:rPr lang="en-US" dirty="0"/>
              <a:t>Dallas TX</a:t>
            </a:r>
          </a:p>
        </p:txBody>
      </p:sp>
      <p:pic>
        <p:nvPicPr>
          <p:cNvPr id="8" name="Picture 7"/>
          <p:cNvPicPr>
            <a:picLocks noChangeAspect="1"/>
          </p:cNvPicPr>
          <p:nvPr/>
        </p:nvPicPr>
        <p:blipFill>
          <a:blip r:embed="rId3"/>
          <a:stretch>
            <a:fillRect/>
          </a:stretch>
        </p:blipFill>
        <p:spPr>
          <a:xfrm>
            <a:off x="9731443" y="296862"/>
            <a:ext cx="2325627" cy="1066800"/>
          </a:xfrm>
          <a:prstGeom prst="rect">
            <a:avLst/>
          </a:prstGeom>
        </p:spPr>
      </p:pic>
      <p:sp>
        <p:nvSpPr>
          <p:cNvPr id="2" name="Rectangle 1"/>
          <p:cNvSpPr/>
          <p:nvPr/>
        </p:nvSpPr>
        <p:spPr>
          <a:xfrm>
            <a:off x="198437" y="4349634"/>
            <a:ext cx="7315200" cy="2677656"/>
          </a:xfrm>
          <a:prstGeom prst="rect">
            <a:avLst/>
          </a:prstGeom>
        </p:spPr>
        <p:txBody>
          <a:bodyPr wrap="square">
            <a:spAutoFit/>
          </a:bodyPr>
          <a:lstStyle/>
          <a:p>
            <a:pPr algn="ctr"/>
            <a:r>
              <a:rPr lang="en-US" sz="2400" b="1" dirty="0" err="1">
                <a:solidFill>
                  <a:srgbClr val="FFFFFF"/>
                </a:solidFill>
                <a:latin typeface="Arial" panose="020B0604020202020204" pitchFamily="34" charset="0"/>
                <a:ea typeface="Times New Roman" panose="02020603050405020304" pitchFamily="18" charset="0"/>
              </a:rPr>
              <a:t>WiFI</a:t>
            </a:r>
            <a:endParaRPr lang="en-US" sz="2400" b="1" dirty="0">
              <a:solidFill>
                <a:srgbClr val="FFFFFF"/>
              </a:solidFill>
              <a:latin typeface="Arial" panose="020B0604020202020204" pitchFamily="34" charset="0"/>
              <a:ea typeface="Times New Roman" panose="02020603050405020304" pitchFamily="18" charset="0"/>
            </a:endParaRPr>
          </a:p>
          <a:p>
            <a:r>
              <a:rPr lang="en-US" sz="2400" dirty="0">
                <a:solidFill>
                  <a:srgbClr val="FFFFFF"/>
                </a:solidFill>
                <a:latin typeface="Arial" panose="020B0604020202020204" pitchFamily="34" charset="0"/>
                <a:ea typeface="Times New Roman" panose="02020603050405020304" pitchFamily="18" charset="0"/>
              </a:rPr>
              <a:t>• Connect to the wireless network </a:t>
            </a:r>
            <a:r>
              <a:rPr lang="en-US" sz="2400" b="1" dirty="0">
                <a:solidFill>
                  <a:srgbClr val="FFFFFF"/>
                </a:solidFill>
                <a:latin typeface="Arial" panose="020B0604020202020204" pitchFamily="34" charset="0"/>
                <a:ea typeface="Times New Roman" panose="02020603050405020304" pitchFamily="18" charset="0"/>
              </a:rPr>
              <a:t>MSFTGUEST</a:t>
            </a:r>
            <a:br>
              <a:rPr lang="en-US" sz="2400" dirty="0">
                <a:solidFill>
                  <a:srgbClr val="FFFFFF"/>
                </a:solidFill>
                <a:latin typeface="Arial" panose="020B0604020202020204" pitchFamily="34" charset="0"/>
                <a:ea typeface="Times New Roman" panose="02020603050405020304" pitchFamily="18" charset="0"/>
              </a:rPr>
            </a:br>
            <a:r>
              <a:rPr lang="en-US" sz="2400" dirty="0">
                <a:solidFill>
                  <a:srgbClr val="FFFFFF"/>
                </a:solidFill>
                <a:latin typeface="Arial" panose="020B0604020202020204" pitchFamily="34" charset="0"/>
                <a:ea typeface="Times New Roman" panose="02020603050405020304" pitchFamily="18" charset="0"/>
              </a:rPr>
              <a:t>• Open a browser and navigate to a web site to be redirected to the Portal</a:t>
            </a:r>
            <a:br>
              <a:rPr lang="en-US" sz="2400" dirty="0">
                <a:solidFill>
                  <a:srgbClr val="FFFFFF"/>
                </a:solidFill>
                <a:latin typeface="Arial" panose="020B0604020202020204" pitchFamily="34" charset="0"/>
                <a:ea typeface="Times New Roman" panose="02020603050405020304" pitchFamily="18" charset="0"/>
              </a:rPr>
            </a:br>
            <a:r>
              <a:rPr lang="en-US" sz="2400" dirty="0">
                <a:solidFill>
                  <a:srgbClr val="FFFFFF"/>
                </a:solidFill>
                <a:latin typeface="Arial" panose="020B0604020202020204" pitchFamily="34" charset="0"/>
                <a:ea typeface="Times New Roman" panose="02020603050405020304" pitchFamily="18" charset="0"/>
              </a:rPr>
              <a:t>• Click on Event Attendee Code and enter the access code: </a:t>
            </a:r>
            <a:r>
              <a:rPr lang="en-US" sz="2400" b="1" dirty="0">
                <a:solidFill>
                  <a:srgbClr val="FFFFFF"/>
                </a:solidFill>
                <a:latin typeface="Arial" panose="020B0604020202020204" pitchFamily="34" charset="0"/>
                <a:ea typeface="Times New Roman" panose="02020603050405020304" pitchFamily="18" charset="0"/>
              </a:rPr>
              <a:t>msevent33es</a:t>
            </a:r>
            <a:br>
              <a:rPr lang="en-US" sz="2400" dirty="0">
                <a:solidFill>
                  <a:srgbClr val="FFFFFF"/>
                </a:solidFill>
                <a:latin typeface="Arial" panose="020B0604020202020204" pitchFamily="34" charset="0"/>
                <a:ea typeface="Times New Roman" panose="02020603050405020304" pitchFamily="18" charset="0"/>
              </a:rPr>
            </a:br>
            <a:endParaRPr lang="en-US" sz="2400" dirty="0">
              <a:solidFill>
                <a:srgbClr val="FFFFFF"/>
              </a:solidFill>
            </a:endParaRPr>
          </a:p>
        </p:txBody>
      </p:sp>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5481" y="1213174"/>
            <a:ext cx="11885514" cy="2382191"/>
          </a:xfrm>
        </p:spPr>
        <p:txBody>
          <a:bodyPr/>
          <a:lstStyle/>
          <a:p>
            <a:r>
              <a:rPr lang="en-US" sz="2800" dirty="0"/>
              <a:t>Scale – our applications are spanning many different servers and sometimes even multiple datacenters. </a:t>
            </a:r>
          </a:p>
          <a:p>
            <a:r>
              <a:rPr lang="en-US" sz="2800" dirty="0"/>
              <a:t>Agility – more frequent releases of incremental changes. </a:t>
            </a:r>
          </a:p>
          <a:p>
            <a:r>
              <a:rPr lang="en-US" sz="2800" dirty="0"/>
              <a:t>Availability – 24/7 operations with no downtime for upgrades, patches, etc.</a:t>
            </a:r>
          </a:p>
          <a:p>
            <a:r>
              <a:rPr lang="en-US" sz="2800" dirty="0"/>
              <a:t>Density – drive costs down by increasing the utilization of every asset. </a:t>
            </a:r>
          </a:p>
        </p:txBody>
      </p:sp>
      <p:sp>
        <p:nvSpPr>
          <p:cNvPr id="3" name="Title 2"/>
          <p:cNvSpPr>
            <a:spLocks noGrp="1"/>
          </p:cNvSpPr>
          <p:nvPr>
            <p:ph type="title"/>
          </p:nvPr>
        </p:nvSpPr>
        <p:spPr/>
        <p:txBody>
          <a:bodyPr/>
          <a:lstStyle/>
          <a:p>
            <a:r>
              <a:rPr lang="en-US" dirty="0"/>
              <a:t>Business needs today are simple:</a:t>
            </a:r>
          </a:p>
        </p:txBody>
      </p:sp>
      <p:pic>
        <p:nvPicPr>
          <p:cNvPr id="2" name="Picture 1"/>
          <p:cNvPicPr>
            <a:picLocks noChangeAspect="1"/>
          </p:cNvPicPr>
          <p:nvPr/>
        </p:nvPicPr>
        <p:blipFill>
          <a:blip r:embed="rId2"/>
          <a:stretch>
            <a:fillRect/>
          </a:stretch>
        </p:blipFill>
        <p:spPr>
          <a:xfrm>
            <a:off x="1036828" y="4276273"/>
            <a:ext cx="2826954" cy="2088643"/>
          </a:xfrm>
          <a:prstGeom prst="rect">
            <a:avLst/>
          </a:prstGeom>
        </p:spPr>
      </p:pic>
      <p:pic>
        <p:nvPicPr>
          <p:cNvPr id="8" name="Picture 7"/>
          <p:cNvPicPr>
            <a:picLocks noChangeAspect="1"/>
          </p:cNvPicPr>
          <p:nvPr/>
        </p:nvPicPr>
        <p:blipFill>
          <a:blip r:embed="rId3"/>
          <a:stretch>
            <a:fillRect/>
          </a:stretch>
        </p:blipFill>
        <p:spPr>
          <a:xfrm>
            <a:off x="4753508" y="3666605"/>
            <a:ext cx="1732720" cy="2954743"/>
          </a:xfrm>
          <a:prstGeom prst="rect">
            <a:avLst/>
          </a:prstGeom>
        </p:spPr>
      </p:pic>
      <p:pic>
        <p:nvPicPr>
          <p:cNvPr id="9" name="Picture 8"/>
          <p:cNvPicPr>
            <a:picLocks noChangeAspect="1"/>
          </p:cNvPicPr>
          <p:nvPr/>
        </p:nvPicPr>
        <p:blipFill>
          <a:blip r:embed="rId4"/>
          <a:stretch>
            <a:fillRect/>
          </a:stretch>
        </p:blipFill>
        <p:spPr>
          <a:xfrm>
            <a:off x="7483650" y="4019842"/>
            <a:ext cx="4479699" cy="2601507"/>
          </a:xfrm>
          <a:prstGeom prst="rect">
            <a:avLst/>
          </a:prstGeom>
        </p:spPr>
      </p:pic>
    </p:spTree>
    <p:extLst>
      <p:ext uri="{BB962C8B-B14F-4D97-AF65-F5344CB8AC3E}">
        <p14:creationId xmlns:p14="http://schemas.microsoft.com/office/powerpoint/2010/main" val="25696652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Martin Fowler’s “Microservice Premium”</a:t>
            </a:r>
          </a:p>
        </p:txBody>
      </p:sp>
      <p:sp>
        <p:nvSpPr>
          <p:cNvPr id="3" name="Rectangle 2"/>
          <p:cNvSpPr/>
          <p:nvPr/>
        </p:nvSpPr>
        <p:spPr>
          <a:xfrm>
            <a:off x="882" y="6617840"/>
            <a:ext cx="6133022" cy="382308"/>
          </a:xfrm>
          <a:prstGeom prst="rect">
            <a:avLst/>
          </a:prstGeom>
        </p:spPr>
        <p:txBody>
          <a:bodyPr wrap="none">
            <a:spAutoFit/>
          </a:bodyPr>
          <a:lstStyle/>
          <a:p>
            <a:r>
              <a:rPr lang="en-US" sz="1836" dirty="0">
                <a:hlinkClick r:id="rId2"/>
              </a:rPr>
              <a:t>https://martinfowler.com/bliki/MicroservicePremium.html</a:t>
            </a:r>
            <a:r>
              <a:rPr lang="en-US" sz="1836" dirty="0"/>
              <a:t> </a:t>
            </a:r>
          </a:p>
        </p:txBody>
      </p:sp>
      <p:pic>
        <p:nvPicPr>
          <p:cNvPr id="5" name="Picture 4"/>
          <p:cNvPicPr>
            <a:picLocks noChangeAspect="1"/>
          </p:cNvPicPr>
          <p:nvPr/>
        </p:nvPicPr>
        <p:blipFill>
          <a:blip r:embed="rId3"/>
          <a:stretch>
            <a:fillRect/>
          </a:stretch>
        </p:blipFill>
        <p:spPr>
          <a:xfrm>
            <a:off x="1291564" y="1299112"/>
            <a:ext cx="6170145" cy="4853145"/>
          </a:xfrm>
          <a:prstGeom prst="rect">
            <a:avLst/>
          </a:prstGeom>
        </p:spPr>
      </p:pic>
      <p:sp>
        <p:nvSpPr>
          <p:cNvPr id="6" name="Rectangle 5"/>
          <p:cNvSpPr/>
          <p:nvPr/>
        </p:nvSpPr>
        <p:spPr>
          <a:xfrm>
            <a:off x="7981608" y="2536419"/>
            <a:ext cx="4194928" cy="2975544"/>
          </a:xfrm>
          <a:prstGeom prst="rect">
            <a:avLst/>
          </a:prstGeom>
        </p:spPr>
        <p:txBody>
          <a:bodyPr wrap="square">
            <a:spAutoFit/>
          </a:bodyPr>
          <a:lstStyle/>
          <a:p>
            <a:r>
              <a:rPr lang="en-US" sz="1836" dirty="0"/>
              <a:t>“So my primary guideline would be </a:t>
            </a:r>
            <a:r>
              <a:rPr lang="en-US" sz="1836" b="1" dirty="0"/>
              <a:t>don't even consider microservices unless you have a system that's too complex to manage as a monolith</a:t>
            </a:r>
            <a:r>
              <a:rPr lang="en-US" sz="1836" dirty="0"/>
              <a:t>. The majority of software systems should be built as a single monolithic application. Do pay attention to good modularity within that monolith, but don't try to separate it into separate services.”</a:t>
            </a:r>
          </a:p>
          <a:p>
            <a:r>
              <a:rPr lang="en-US" sz="1836" dirty="0"/>
              <a:t>        - Martin Fowler</a:t>
            </a:r>
          </a:p>
        </p:txBody>
      </p:sp>
    </p:spTree>
    <p:extLst>
      <p:ext uri="{BB962C8B-B14F-4D97-AF65-F5344CB8AC3E}">
        <p14:creationId xmlns:p14="http://schemas.microsoft.com/office/powerpoint/2010/main" val="35582842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Microservices best practices</a:t>
            </a:r>
          </a:p>
        </p:txBody>
      </p:sp>
      <p:sp>
        <p:nvSpPr>
          <p:cNvPr id="3" name="Rectangle 2"/>
          <p:cNvSpPr/>
          <p:nvPr/>
        </p:nvSpPr>
        <p:spPr>
          <a:xfrm>
            <a:off x="503224" y="1169723"/>
            <a:ext cx="3024265" cy="542399"/>
          </a:xfrm>
          <a:prstGeom prst="rect">
            <a:avLst/>
          </a:prstGeom>
        </p:spPr>
        <p:txBody>
          <a:bodyPr wrap="none">
            <a:spAutoFit/>
          </a:bodyPr>
          <a:lstStyle/>
          <a:p>
            <a:pPr lvl="0"/>
            <a:r>
              <a:rPr lang="en-US" sz="2856" kern="0" spc="-104" dirty="0">
                <a:ln w="3175">
                  <a:noFill/>
                </a:ln>
                <a:gradFill>
                  <a:gsLst>
                    <a:gs pos="1250">
                      <a:srgbClr val="0078D7"/>
                    </a:gs>
                    <a:gs pos="100000">
                      <a:srgbClr val="0078D7"/>
                    </a:gs>
                  </a:gsLst>
                  <a:lin ang="5400000" scaled="0"/>
                </a:gradFill>
                <a:latin typeface="Segoe UI Light"/>
                <a:cs typeface="Segoe UI" pitchFamily="34" charset="0"/>
              </a:rPr>
              <a:t>Macro-level insights</a:t>
            </a:r>
            <a:endParaRPr lang="en-US" sz="1836" kern="0" dirty="0">
              <a:solidFill>
                <a:sysClr val="windowText" lastClr="000000"/>
              </a:solidFill>
            </a:endParaRPr>
          </a:p>
        </p:txBody>
      </p:sp>
      <p:sp>
        <p:nvSpPr>
          <p:cNvPr id="16" name="Rectangle 15"/>
          <p:cNvSpPr/>
          <p:nvPr/>
        </p:nvSpPr>
        <p:spPr>
          <a:xfrm>
            <a:off x="774788" y="2053256"/>
            <a:ext cx="8626349" cy="3078871"/>
          </a:xfrm>
          <a:prstGeom prst="rect">
            <a:avLst/>
          </a:prstGeom>
        </p:spPr>
        <p:txBody>
          <a:bodyPr wrap="square">
            <a:spAutoFit/>
          </a:bodyPr>
          <a:lstStyle/>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Determine if Microservices are needed</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Put your house in order</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Adopt a master artisan</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Map to business processes</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Move incrementally</a:t>
            </a:r>
          </a:p>
        </p:txBody>
      </p:sp>
      <p:pic>
        <p:nvPicPr>
          <p:cNvPr id="17" name="Graphic 1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179" y="2687938"/>
            <a:ext cx="378867" cy="378867"/>
          </a:xfrm>
          <a:prstGeom prst="rect">
            <a:avLst/>
          </a:prstGeom>
        </p:spPr>
      </p:pic>
      <p:pic>
        <p:nvPicPr>
          <p:cNvPr id="18" name="Graphic 1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3371" y="2121764"/>
            <a:ext cx="210485" cy="356206"/>
          </a:xfrm>
          <a:prstGeom prst="rect">
            <a:avLst/>
          </a:prstGeom>
        </p:spPr>
      </p:pic>
      <p:pic>
        <p:nvPicPr>
          <p:cNvPr id="19" name="Graphic 1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7937" y="3419255"/>
            <a:ext cx="521353" cy="310593"/>
          </a:xfrm>
          <a:prstGeom prst="rect">
            <a:avLst/>
          </a:prstGeom>
        </p:spPr>
      </p:pic>
      <p:pic>
        <p:nvPicPr>
          <p:cNvPr id="20" name="Graphic 1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9180" y="4011057"/>
            <a:ext cx="378868" cy="324744"/>
          </a:xfrm>
          <a:prstGeom prst="rect">
            <a:avLst/>
          </a:prstGeom>
        </p:spPr>
      </p:pic>
      <p:sp>
        <p:nvSpPr>
          <p:cNvPr id="21" name="Rectangle 20"/>
          <p:cNvSpPr/>
          <p:nvPr/>
        </p:nvSpPr>
        <p:spPr>
          <a:xfrm>
            <a:off x="6884047" y="2106313"/>
            <a:ext cx="4751659" cy="2419150"/>
          </a:xfrm>
          <a:prstGeom prst="rect">
            <a:avLst/>
          </a:prstGeom>
        </p:spPr>
        <p:txBody>
          <a:bodyPr wrap="square">
            <a:spAutoFit/>
          </a:bodyPr>
          <a:lstStyle/>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Create a shared repository</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Apply comprehensive monitoring</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Improve security &amp; governance</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Reap the rewards</a:t>
            </a:r>
          </a:p>
        </p:txBody>
      </p:sp>
      <p:pic>
        <p:nvPicPr>
          <p:cNvPr id="22" name="Graphic 5"/>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61276" y="2198688"/>
            <a:ext cx="305871" cy="417097"/>
          </a:xfrm>
          <a:prstGeom prst="rect">
            <a:avLst/>
          </a:prstGeom>
        </p:spPr>
      </p:pic>
      <p:pic>
        <p:nvPicPr>
          <p:cNvPr id="23" name="Graphic 6"/>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61276" y="3422582"/>
            <a:ext cx="294735" cy="392980"/>
          </a:xfrm>
          <a:prstGeom prst="rect">
            <a:avLst/>
          </a:prstGeom>
        </p:spPr>
      </p:pic>
      <p:pic>
        <p:nvPicPr>
          <p:cNvPr id="24" name="Graphic 7"/>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29734" y="4128510"/>
            <a:ext cx="357821" cy="357821"/>
          </a:xfrm>
          <a:prstGeom prst="rect">
            <a:avLst/>
          </a:prstGeom>
        </p:spPr>
      </p:pic>
      <p:pic>
        <p:nvPicPr>
          <p:cNvPr id="25" name="Graphic 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91839" y="2875903"/>
            <a:ext cx="433611" cy="243906"/>
          </a:xfrm>
          <a:prstGeom prst="rect">
            <a:avLst/>
          </a:prstGeom>
        </p:spPr>
      </p:pic>
      <p:pic>
        <p:nvPicPr>
          <p:cNvPr id="26" name="Graphic 9"/>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29180" y="4660231"/>
            <a:ext cx="348089" cy="348089"/>
          </a:xfrm>
          <a:prstGeom prst="rect">
            <a:avLst/>
          </a:prstGeom>
        </p:spPr>
      </p:pic>
      <p:sp>
        <p:nvSpPr>
          <p:cNvPr id="10" name="TextBox 9"/>
          <p:cNvSpPr txBox="1"/>
          <p:nvPr/>
        </p:nvSpPr>
        <p:spPr>
          <a:xfrm>
            <a:off x="68707" y="6317849"/>
            <a:ext cx="12061670" cy="583860"/>
          </a:xfrm>
          <a:prstGeom prst="rect">
            <a:avLst/>
          </a:prstGeom>
          <a:noFill/>
        </p:spPr>
        <p:txBody>
          <a:bodyPr wrap="square" lIns="186521" tIns="149217" rIns="186521" bIns="149217" rtlCol="0">
            <a:spAutoFit/>
          </a:bodyPr>
          <a:lstStyle/>
          <a:p>
            <a:pPr>
              <a:lnSpc>
                <a:spcPct val="90000"/>
              </a:lnSpc>
              <a:spcAft>
                <a:spcPts val="612"/>
              </a:spcAft>
            </a:pPr>
            <a:r>
              <a:rPr lang="en-US" sz="2040" dirty="0">
                <a:gradFill>
                  <a:gsLst>
                    <a:gs pos="2917">
                      <a:schemeClr val="tx1"/>
                    </a:gs>
                    <a:gs pos="30000">
                      <a:schemeClr val="tx1"/>
                    </a:gs>
                  </a:gsLst>
                  <a:lin ang="5400000" scaled="0"/>
                </a:gradFill>
              </a:rPr>
              <a:t>Source: https://techcrunch.com/2016/01/23/get-small-to-get-big-through-microservices/ </a:t>
            </a:r>
          </a:p>
        </p:txBody>
      </p:sp>
    </p:spTree>
    <p:extLst>
      <p:ext uri="{BB962C8B-B14F-4D97-AF65-F5344CB8AC3E}">
        <p14:creationId xmlns:p14="http://schemas.microsoft.com/office/powerpoint/2010/main" val="3841012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18"/>
                                        </p:tgtEl>
                                      </p:cBhvr>
                                      <p:by x="0" y="0"/>
                                    </p:animScale>
                                  </p:childTnLst>
                                </p:cTn>
                              </p:par>
                              <p:par>
                                <p:cTn id="9" presetID="1" presetClass="entr" presetSubtype="0" fill="hold" nodeType="withEffect">
                                  <p:stCondLst>
                                    <p:cond delay="100"/>
                                  </p:stCondLst>
                                  <p:childTnLst>
                                    <p:set>
                                      <p:cBhvr>
                                        <p:cTn id="10" dur="1" fill="hold">
                                          <p:stCondLst>
                                            <p:cond delay="499"/>
                                          </p:stCondLst>
                                        </p:cTn>
                                        <p:tgtEl>
                                          <p:spTgt spid="17"/>
                                        </p:tgtEl>
                                        <p:attrNameLst>
                                          <p:attrName>style.visibility</p:attrName>
                                        </p:attrNameLst>
                                      </p:cBhvr>
                                      <p:to>
                                        <p:strVal val="visible"/>
                                      </p:to>
                                    </p:set>
                                  </p:childTnLst>
                                </p:cTn>
                              </p:par>
                              <p:par>
                                <p:cTn id="11" presetID="6" presetClass="emph" presetSubtype="0" accel="100000" autoRev="1" fill="hold" nodeType="withEffect">
                                  <p:stCondLst>
                                    <p:cond delay="100"/>
                                  </p:stCondLst>
                                  <p:childTnLst>
                                    <p:animScale>
                                      <p:cBhvr>
                                        <p:cTn id="12" dur="500" fill="hold"/>
                                        <p:tgtEl>
                                          <p:spTgt spid="17"/>
                                        </p:tgtEl>
                                      </p:cBhvr>
                                      <p:by x="0" y="0"/>
                                    </p:animScale>
                                  </p:childTnLst>
                                </p:cTn>
                              </p:par>
                              <p:par>
                                <p:cTn id="13" presetID="1" presetClass="entr" presetSubtype="0" fill="hold" nodeType="withEffect">
                                  <p:stCondLst>
                                    <p:cond delay="200"/>
                                  </p:stCondLst>
                                  <p:childTnLst>
                                    <p:set>
                                      <p:cBhvr>
                                        <p:cTn id="14" dur="1" fill="hold">
                                          <p:stCondLst>
                                            <p:cond delay="499"/>
                                          </p:stCondLst>
                                        </p:cTn>
                                        <p:tgtEl>
                                          <p:spTgt spid="19"/>
                                        </p:tgtEl>
                                        <p:attrNameLst>
                                          <p:attrName>style.visibility</p:attrName>
                                        </p:attrNameLst>
                                      </p:cBhvr>
                                      <p:to>
                                        <p:strVal val="visible"/>
                                      </p:to>
                                    </p:set>
                                  </p:childTnLst>
                                </p:cTn>
                              </p:par>
                              <p:par>
                                <p:cTn id="15" presetID="6" presetClass="emph" presetSubtype="0" accel="100000" autoRev="1" fill="hold" nodeType="withEffect">
                                  <p:stCondLst>
                                    <p:cond delay="200"/>
                                  </p:stCondLst>
                                  <p:childTnLst>
                                    <p:animScale>
                                      <p:cBhvr>
                                        <p:cTn id="16" dur="500" fill="hold"/>
                                        <p:tgtEl>
                                          <p:spTgt spid="19"/>
                                        </p:tgtEl>
                                      </p:cBhvr>
                                      <p:by x="0" y="0"/>
                                    </p:animScale>
                                  </p:childTnLst>
                                </p:cTn>
                              </p:par>
                              <p:par>
                                <p:cTn id="17" presetID="1" presetClass="entr" presetSubtype="0" fill="hold" nodeType="withEffect">
                                  <p:stCondLst>
                                    <p:cond delay="300"/>
                                  </p:stCondLst>
                                  <p:childTnLst>
                                    <p:set>
                                      <p:cBhvr>
                                        <p:cTn id="18" dur="1" fill="hold">
                                          <p:stCondLst>
                                            <p:cond delay="499"/>
                                          </p:stCondLst>
                                        </p:cTn>
                                        <p:tgtEl>
                                          <p:spTgt spid="20"/>
                                        </p:tgtEl>
                                        <p:attrNameLst>
                                          <p:attrName>style.visibility</p:attrName>
                                        </p:attrNameLst>
                                      </p:cBhvr>
                                      <p:to>
                                        <p:strVal val="visible"/>
                                      </p:to>
                                    </p:set>
                                  </p:childTnLst>
                                </p:cTn>
                              </p:par>
                              <p:par>
                                <p:cTn id="19" presetID="6" presetClass="emph" presetSubtype="0" accel="100000" autoRev="1" fill="hold" nodeType="withEffect">
                                  <p:stCondLst>
                                    <p:cond delay="300"/>
                                  </p:stCondLst>
                                  <p:childTnLst>
                                    <p:animScale>
                                      <p:cBhvr>
                                        <p:cTn id="20" dur="500" fill="hold"/>
                                        <p:tgtEl>
                                          <p:spTgt spid="20"/>
                                        </p:tgtEl>
                                      </p:cBhvr>
                                      <p:by x="0" y="0"/>
                                    </p:animScale>
                                  </p:childTnLst>
                                </p:cTn>
                              </p:par>
                              <p:par>
                                <p:cTn id="21" presetID="10" presetClass="entr" presetSubtype="0" fill="hold" grpId="0" nodeType="withEffect">
                                  <p:stCondLst>
                                    <p:cond delay="75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 presetClass="entr" presetSubtype="0" fill="hold" nodeType="withEffect">
                                  <p:stCondLst>
                                    <p:cond delay="0"/>
                                  </p:stCondLst>
                                  <p:childTnLst>
                                    <p:set>
                                      <p:cBhvr>
                                        <p:cTn id="25" dur="1" fill="hold">
                                          <p:stCondLst>
                                            <p:cond delay="499"/>
                                          </p:stCondLst>
                                        </p:cTn>
                                        <p:tgtEl>
                                          <p:spTgt spid="26"/>
                                        </p:tgtEl>
                                        <p:attrNameLst>
                                          <p:attrName>style.visibility</p:attrName>
                                        </p:attrNameLst>
                                      </p:cBhvr>
                                      <p:to>
                                        <p:strVal val="visible"/>
                                      </p:to>
                                    </p:set>
                                  </p:childTnLst>
                                </p:cTn>
                              </p:par>
                              <p:par>
                                <p:cTn id="26" presetID="6" presetClass="emph" presetSubtype="0" accel="100000" autoRev="1" fill="hold" nodeType="withEffect">
                                  <p:stCondLst>
                                    <p:cond delay="0"/>
                                  </p:stCondLst>
                                  <p:childTnLst>
                                    <p:animScale>
                                      <p:cBhvr>
                                        <p:cTn id="27" dur="500" fill="hold"/>
                                        <p:tgtEl>
                                          <p:spTgt spid="26"/>
                                        </p:tgtEl>
                                      </p:cBhvr>
                                      <p:by x="0" y="0"/>
                                    </p:animScale>
                                  </p:childTnLst>
                                </p:cTn>
                              </p:par>
                              <p:par>
                                <p:cTn id="28" presetID="1" presetClass="entr" presetSubtype="0" fill="hold" nodeType="withEffect">
                                  <p:stCondLst>
                                    <p:cond delay="100"/>
                                  </p:stCondLst>
                                  <p:childTnLst>
                                    <p:set>
                                      <p:cBhvr>
                                        <p:cTn id="29" dur="1" fill="hold">
                                          <p:stCondLst>
                                            <p:cond delay="499"/>
                                          </p:stCondLst>
                                        </p:cTn>
                                        <p:tgtEl>
                                          <p:spTgt spid="22"/>
                                        </p:tgtEl>
                                        <p:attrNameLst>
                                          <p:attrName>style.visibility</p:attrName>
                                        </p:attrNameLst>
                                      </p:cBhvr>
                                      <p:to>
                                        <p:strVal val="visible"/>
                                      </p:to>
                                    </p:set>
                                  </p:childTnLst>
                                </p:cTn>
                              </p:par>
                              <p:par>
                                <p:cTn id="30" presetID="6" presetClass="emph" presetSubtype="0" accel="100000" autoRev="1" fill="hold" nodeType="withEffect">
                                  <p:stCondLst>
                                    <p:cond delay="100"/>
                                  </p:stCondLst>
                                  <p:childTnLst>
                                    <p:animScale>
                                      <p:cBhvr>
                                        <p:cTn id="31" dur="500" fill="hold"/>
                                        <p:tgtEl>
                                          <p:spTgt spid="22"/>
                                        </p:tgtEl>
                                      </p:cBhvr>
                                      <p:by x="0" y="0"/>
                                    </p:animScale>
                                  </p:childTnLst>
                                </p:cTn>
                              </p:par>
                              <p:par>
                                <p:cTn id="32" presetID="1" presetClass="entr" presetSubtype="0" fill="hold" nodeType="withEffect">
                                  <p:stCondLst>
                                    <p:cond delay="200"/>
                                  </p:stCondLst>
                                  <p:childTnLst>
                                    <p:set>
                                      <p:cBhvr>
                                        <p:cTn id="33" dur="1" fill="hold">
                                          <p:stCondLst>
                                            <p:cond delay="499"/>
                                          </p:stCondLst>
                                        </p:cTn>
                                        <p:tgtEl>
                                          <p:spTgt spid="25"/>
                                        </p:tgtEl>
                                        <p:attrNameLst>
                                          <p:attrName>style.visibility</p:attrName>
                                        </p:attrNameLst>
                                      </p:cBhvr>
                                      <p:to>
                                        <p:strVal val="visible"/>
                                      </p:to>
                                    </p:set>
                                  </p:childTnLst>
                                </p:cTn>
                              </p:par>
                              <p:par>
                                <p:cTn id="34" presetID="6" presetClass="emph" presetSubtype="0" accel="100000" autoRev="1" fill="hold" nodeType="withEffect">
                                  <p:stCondLst>
                                    <p:cond delay="200"/>
                                  </p:stCondLst>
                                  <p:childTnLst>
                                    <p:animScale>
                                      <p:cBhvr>
                                        <p:cTn id="35" dur="500" fill="hold"/>
                                        <p:tgtEl>
                                          <p:spTgt spid="25"/>
                                        </p:tgtEl>
                                      </p:cBhvr>
                                      <p:by x="0" y="0"/>
                                    </p:animScale>
                                  </p:childTnLst>
                                </p:cTn>
                              </p:par>
                              <p:par>
                                <p:cTn id="36" presetID="1" presetClass="entr" presetSubtype="0" fill="hold" nodeType="withEffect">
                                  <p:stCondLst>
                                    <p:cond delay="300"/>
                                  </p:stCondLst>
                                  <p:childTnLst>
                                    <p:set>
                                      <p:cBhvr>
                                        <p:cTn id="37" dur="1" fill="hold">
                                          <p:stCondLst>
                                            <p:cond delay="499"/>
                                          </p:stCondLst>
                                        </p:cTn>
                                        <p:tgtEl>
                                          <p:spTgt spid="23"/>
                                        </p:tgtEl>
                                        <p:attrNameLst>
                                          <p:attrName>style.visibility</p:attrName>
                                        </p:attrNameLst>
                                      </p:cBhvr>
                                      <p:to>
                                        <p:strVal val="visible"/>
                                      </p:to>
                                    </p:set>
                                  </p:childTnLst>
                                </p:cTn>
                              </p:par>
                              <p:par>
                                <p:cTn id="38" presetID="6" presetClass="emph" presetSubtype="0" accel="100000" autoRev="1" fill="hold" nodeType="withEffect">
                                  <p:stCondLst>
                                    <p:cond delay="300"/>
                                  </p:stCondLst>
                                  <p:childTnLst>
                                    <p:animScale>
                                      <p:cBhvr>
                                        <p:cTn id="39" dur="500" fill="hold"/>
                                        <p:tgtEl>
                                          <p:spTgt spid="23"/>
                                        </p:tgtEl>
                                      </p:cBhvr>
                                      <p:by x="0" y="0"/>
                                    </p:animScale>
                                  </p:childTnLst>
                                </p:cTn>
                              </p:par>
                              <p:par>
                                <p:cTn id="40" presetID="1" presetClass="entr" presetSubtype="0" fill="hold" nodeType="withEffect">
                                  <p:stCondLst>
                                    <p:cond delay="300"/>
                                  </p:stCondLst>
                                  <p:childTnLst>
                                    <p:set>
                                      <p:cBhvr>
                                        <p:cTn id="41" dur="1" fill="hold">
                                          <p:stCondLst>
                                            <p:cond delay="499"/>
                                          </p:stCondLst>
                                        </p:cTn>
                                        <p:tgtEl>
                                          <p:spTgt spid="24"/>
                                        </p:tgtEl>
                                        <p:attrNameLst>
                                          <p:attrName>style.visibility</p:attrName>
                                        </p:attrNameLst>
                                      </p:cBhvr>
                                      <p:to>
                                        <p:strVal val="visible"/>
                                      </p:to>
                                    </p:set>
                                  </p:childTnLst>
                                </p:cTn>
                              </p:par>
                              <p:par>
                                <p:cTn id="42" presetID="6" presetClass="emph" presetSubtype="0" accel="100000" autoRev="1" fill="hold" nodeType="withEffect">
                                  <p:stCondLst>
                                    <p:cond delay="300"/>
                                  </p:stCondLst>
                                  <p:childTnLst>
                                    <p:animScale>
                                      <p:cBhvr>
                                        <p:cTn id="43" dur="500" fill="hold"/>
                                        <p:tgtEl>
                                          <p:spTgt spid="24"/>
                                        </p:tgtEl>
                                      </p:cBhvr>
                                      <p:by x="0" y="0"/>
                                    </p:animScale>
                                  </p:childTnLst>
                                </p:cTn>
                              </p:par>
                              <p:par>
                                <p:cTn id="44" presetID="10" presetClass="entr" presetSubtype="0" fill="hold" grpId="0" nodeType="withEffect">
                                  <p:stCondLst>
                                    <p:cond delay="75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sp>
        <p:nvSpPr>
          <p:cNvPr id="5" name="Rectangle 4"/>
          <p:cNvSpPr/>
          <p:nvPr/>
        </p:nvSpPr>
        <p:spPr>
          <a:xfrm>
            <a:off x="122237" y="6545262"/>
            <a:ext cx="10331450" cy="369332"/>
          </a:xfrm>
          <a:prstGeom prst="rect">
            <a:avLst/>
          </a:prstGeom>
        </p:spPr>
        <p:txBody>
          <a:bodyPr wrap="square">
            <a:spAutoFit/>
          </a:bodyPr>
          <a:lstStyle/>
          <a:p>
            <a:r>
              <a:rPr lang="en-US" dirty="0">
                <a:solidFill>
                  <a:schemeClr val="bg1"/>
                </a:solidFill>
              </a:rPr>
              <a:t>http://www.kazak.com/wordpress/wp-content/uploads/2014/07/child_stove.jpg</a:t>
            </a:r>
          </a:p>
        </p:txBody>
      </p:sp>
    </p:spTree>
    <p:extLst>
      <p:ext uri="{BB962C8B-B14F-4D97-AF65-F5344CB8AC3E}">
        <p14:creationId xmlns:p14="http://schemas.microsoft.com/office/powerpoint/2010/main" val="40272361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179058"/>
          </a:xfrm>
        </p:spPr>
        <p:txBody>
          <a:bodyPr/>
          <a:lstStyle/>
          <a:p>
            <a:r>
              <a:rPr lang="en-US" dirty="0"/>
              <a:t>Getting from Monolith to Microservice</a:t>
            </a:r>
          </a:p>
        </p:txBody>
      </p:sp>
    </p:spTree>
    <p:extLst>
      <p:ext uri="{BB962C8B-B14F-4D97-AF65-F5344CB8AC3E}">
        <p14:creationId xmlns:p14="http://schemas.microsoft.com/office/powerpoint/2010/main" val="34268565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Refactoring a Monolith into Microservices</a:t>
            </a:r>
          </a:p>
        </p:txBody>
      </p:sp>
      <p:cxnSp>
        <p:nvCxnSpPr>
          <p:cNvPr id="39" name="Straight Arrow Connector 38"/>
          <p:cNvCxnSpPr>
            <a:cxnSpLocks/>
          </p:cNvCxnSpPr>
          <p:nvPr/>
        </p:nvCxnSpPr>
        <p:spPr>
          <a:xfrm>
            <a:off x="6601024" y="2851864"/>
            <a:ext cx="978274" cy="1365575"/>
          </a:xfrm>
          <a:prstGeom prst="straightConnector1">
            <a:avLst/>
          </a:prstGeom>
          <a:noFill/>
          <a:ln w="12700" cap="flat" cmpd="sng" algn="ctr">
            <a:solidFill>
              <a:srgbClr val="E6E6E6">
                <a:lumMod val="50000"/>
              </a:srgbClr>
            </a:solidFill>
            <a:prstDash val="solid"/>
            <a:headEnd type="none"/>
            <a:tailEnd type="arrow" w="sm" len="sm"/>
          </a:ln>
          <a:effectLst/>
        </p:spPr>
      </p:cxnSp>
      <p:sp>
        <p:nvSpPr>
          <p:cNvPr id="40" name="TextBox 39"/>
          <p:cNvSpPr txBox="1"/>
          <p:nvPr/>
        </p:nvSpPr>
        <p:spPr>
          <a:xfrm>
            <a:off x="6050381" y="1947241"/>
            <a:ext cx="623660" cy="357850"/>
          </a:xfrm>
          <a:prstGeom prst="rect">
            <a:avLst/>
          </a:prstGeom>
          <a:noFill/>
        </p:spPr>
        <p:txBody>
          <a:bodyPr wrap="square" lIns="93260" tIns="93260" rIns="93260" bIns="93260" rtlCol="0">
            <a:spAutoFit/>
          </a:bodyPr>
          <a:lstStyle/>
          <a:p>
            <a:pPr algn="ctr" defTabSz="951304">
              <a:lnSpc>
                <a:spcPct val="90000"/>
              </a:lnSpc>
              <a:spcAft>
                <a:spcPts val="612"/>
              </a:spcAft>
            </a:pPr>
            <a: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HTTP REQUEST </a:t>
            </a:r>
            <a:endParaRPr lang="en-US" sz="51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nvGrpSpPr>
          <p:cNvPr id="41" name="Group 40"/>
          <p:cNvGrpSpPr/>
          <p:nvPr/>
        </p:nvGrpSpPr>
        <p:grpSpPr>
          <a:xfrm>
            <a:off x="7453226" y="4516961"/>
            <a:ext cx="577353" cy="559562"/>
            <a:chOff x="3330910" y="5222873"/>
            <a:chExt cx="566084" cy="548640"/>
          </a:xfrm>
        </p:grpSpPr>
        <p:sp>
          <p:nvSpPr>
            <p:cNvPr id="42" name="Rectangle: Rounded Corners 41"/>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TextBox 42"/>
            <p:cNvSpPr txBox="1"/>
            <p:nvPr/>
          </p:nvSpPr>
          <p:spPr>
            <a:xfrm>
              <a:off x="3330910" y="5342604"/>
              <a:ext cx="566084" cy="267766"/>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SERVICE</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44" name="Group 43"/>
          <p:cNvGrpSpPr/>
          <p:nvPr/>
        </p:nvGrpSpPr>
        <p:grpSpPr>
          <a:xfrm>
            <a:off x="4361142" y="4110171"/>
            <a:ext cx="1554339" cy="1373142"/>
            <a:chOff x="2859572" y="3689648"/>
            <a:chExt cx="1524000" cy="1346340"/>
          </a:xfrm>
        </p:grpSpPr>
        <p:sp>
          <p:nvSpPr>
            <p:cNvPr id="45" name="Hexagon 44"/>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TextBox 45"/>
            <p:cNvSpPr txBox="1"/>
            <p:nvPr/>
          </p:nvSpPr>
          <p:spPr>
            <a:xfrm>
              <a:off x="3227684" y="4228935"/>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MONOLITH</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47" name="Straight Arrow Connector 46"/>
          <p:cNvCxnSpPr>
            <a:cxnSpLocks/>
          </p:cNvCxnSpPr>
          <p:nvPr/>
        </p:nvCxnSpPr>
        <p:spPr>
          <a:xfrm flipH="1">
            <a:off x="6360791" y="2224230"/>
            <a:ext cx="2840" cy="162347"/>
          </a:xfrm>
          <a:prstGeom prst="straightConnector1">
            <a:avLst/>
          </a:prstGeom>
          <a:noFill/>
          <a:ln w="12700" cap="flat" cmpd="sng" algn="ctr">
            <a:solidFill>
              <a:srgbClr val="E6E6E6">
                <a:lumMod val="50000"/>
              </a:srgbClr>
            </a:solidFill>
            <a:prstDash val="solid"/>
            <a:headEnd type="none"/>
            <a:tailEnd type="arrow" w="med" len="sm"/>
          </a:ln>
          <a:effectLst/>
        </p:spPr>
      </p:cxnSp>
      <p:grpSp>
        <p:nvGrpSpPr>
          <p:cNvPr id="48" name="Group 47"/>
          <p:cNvGrpSpPr/>
          <p:nvPr/>
        </p:nvGrpSpPr>
        <p:grpSpPr>
          <a:xfrm>
            <a:off x="5555529" y="4303129"/>
            <a:ext cx="347300" cy="336599"/>
            <a:chOff x="3330908" y="5222873"/>
            <a:chExt cx="566084" cy="548640"/>
          </a:xfrm>
        </p:grpSpPr>
        <p:sp>
          <p:nvSpPr>
            <p:cNvPr id="49" name="Rectangle: Rounded Corners 48"/>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TextBox 49"/>
            <p:cNvSpPr txBox="1"/>
            <p:nvPr/>
          </p:nvSpPr>
          <p:spPr>
            <a:xfrm>
              <a:off x="3330908" y="5342602"/>
              <a:ext cx="566084" cy="281833"/>
            </a:xfrm>
            <a:prstGeom prst="rect">
              <a:avLst/>
            </a:prstGeom>
            <a:noFill/>
          </p:spPr>
          <p:txBody>
            <a:bodyPr wrap="square" lIns="0" tIns="0" rIns="0" bIns="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GLUE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CODE</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51" name="Group 50"/>
          <p:cNvGrpSpPr/>
          <p:nvPr/>
        </p:nvGrpSpPr>
        <p:grpSpPr>
          <a:xfrm>
            <a:off x="4964661" y="3911345"/>
            <a:ext cx="347300" cy="336599"/>
            <a:chOff x="3330910" y="5222873"/>
            <a:chExt cx="566084" cy="548640"/>
          </a:xfrm>
        </p:grpSpPr>
        <p:sp>
          <p:nvSpPr>
            <p:cNvPr id="52" name="Rectangle: Rounded Corners 51"/>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TextBox 52"/>
            <p:cNvSpPr txBox="1"/>
            <p:nvPr/>
          </p:nvSpPr>
          <p:spPr>
            <a:xfrm>
              <a:off x="3330910" y="5342604"/>
              <a:ext cx="566084" cy="281833"/>
            </a:xfrm>
            <a:prstGeom prst="rect">
              <a:avLst/>
            </a:prstGeom>
            <a:noFill/>
          </p:spPr>
          <p:txBody>
            <a:bodyPr wrap="square" lIns="0" tIns="0" rIns="0" bIns="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54" name="Group 53"/>
          <p:cNvGrpSpPr/>
          <p:nvPr/>
        </p:nvGrpSpPr>
        <p:grpSpPr>
          <a:xfrm>
            <a:off x="7172932" y="4303129"/>
            <a:ext cx="347300" cy="336599"/>
            <a:chOff x="3330908" y="5222873"/>
            <a:chExt cx="566084" cy="548640"/>
          </a:xfrm>
        </p:grpSpPr>
        <p:sp>
          <p:nvSpPr>
            <p:cNvPr id="55" name="Rectangle: Rounded Corners 54"/>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TextBox 55"/>
            <p:cNvSpPr txBox="1"/>
            <p:nvPr/>
          </p:nvSpPr>
          <p:spPr>
            <a:xfrm>
              <a:off x="3330908" y="5342602"/>
              <a:ext cx="566084" cy="281833"/>
            </a:xfrm>
            <a:prstGeom prst="rect">
              <a:avLst/>
            </a:prstGeom>
            <a:noFill/>
          </p:spPr>
          <p:txBody>
            <a:bodyPr wrap="square" lIns="0" tIns="0" rIns="0" bIns="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GLUE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CODE</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57" name="Group 56"/>
          <p:cNvGrpSpPr/>
          <p:nvPr/>
        </p:nvGrpSpPr>
        <p:grpSpPr>
          <a:xfrm>
            <a:off x="7627665" y="4299930"/>
            <a:ext cx="347300" cy="336599"/>
            <a:chOff x="3330910" y="5222873"/>
            <a:chExt cx="566084" cy="548640"/>
          </a:xfrm>
        </p:grpSpPr>
        <p:sp>
          <p:nvSpPr>
            <p:cNvPr id="58" name="Rectangle: Rounded Corners 57"/>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TextBox 58"/>
            <p:cNvSpPr txBox="1"/>
            <p:nvPr/>
          </p:nvSpPr>
          <p:spPr>
            <a:xfrm>
              <a:off x="3330910" y="5342604"/>
              <a:ext cx="566084" cy="281833"/>
            </a:xfrm>
            <a:prstGeom prst="rect">
              <a:avLst/>
            </a:prstGeom>
            <a:noFill/>
          </p:spPr>
          <p:txBody>
            <a:bodyPr wrap="square" lIns="0" tIns="0" rIns="0" bIns="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60" name="TextBox 59"/>
          <p:cNvSpPr txBox="1"/>
          <p:nvPr/>
        </p:nvSpPr>
        <p:spPr>
          <a:xfrm>
            <a:off x="4931064" y="2922239"/>
            <a:ext cx="623660" cy="357850"/>
          </a:xfrm>
          <a:prstGeom prst="rect">
            <a:avLst/>
          </a:prstGeom>
          <a:noFill/>
        </p:spPr>
        <p:txBody>
          <a:bodyPr wrap="square" lIns="93260" tIns="93260" rIns="93260" bIns="93260" rtlCol="0">
            <a:spAutoFit/>
          </a:bodyPr>
          <a:lstStyle/>
          <a:p>
            <a:pPr algn="ctr" defTabSz="951304">
              <a:lnSpc>
                <a:spcPct val="90000"/>
              </a:lnSpc>
              <a:spcAft>
                <a:spcPts val="612"/>
              </a:spcAft>
            </a:pPr>
            <a: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Old HTTP</a:t>
            </a:r>
            <a:b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br>
            <a: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requests</a:t>
            </a:r>
            <a:endParaRPr lang="en-US" sz="51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61" name="TextBox 60"/>
          <p:cNvSpPr txBox="1"/>
          <p:nvPr/>
        </p:nvSpPr>
        <p:spPr>
          <a:xfrm>
            <a:off x="7090160" y="2922239"/>
            <a:ext cx="623660" cy="357850"/>
          </a:xfrm>
          <a:prstGeom prst="rect">
            <a:avLst/>
          </a:prstGeom>
          <a:noFill/>
        </p:spPr>
        <p:txBody>
          <a:bodyPr wrap="square" lIns="93260" tIns="93260" rIns="93260" bIns="93260" rtlCol="0">
            <a:spAutoFit/>
          </a:bodyPr>
          <a:lstStyle/>
          <a:p>
            <a:pPr algn="ctr" defTabSz="951304">
              <a:lnSpc>
                <a:spcPct val="90000"/>
              </a:lnSpc>
              <a:spcAft>
                <a:spcPts val="612"/>
              </a:spcAft>
            </a:pPr>
            <a: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New HTTP</a:t>
            </a:r>
            <a:b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br>
            <a: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requests</a:t>
            </a:r>
            <a:endParaRPr lang="en-US" sz="51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62" name="Straight Arrow Connector 61"/>
          <p:cNvCxnSpPr>
            <a:cxnSpLocks/>
          </p:cNvCxnSpPr>
          <p:nvPr/>
        </p:nvCxnSpPr>
        <p:spPr>
          <a:xfrm flipH="1">
            <a:off x="5409068" y="2851863"/>
            <a:ext cx="706582" cy="986318"/>
          </a:xfrm>
          <a:prstGeom prst="straightConnector1">
            <a:avLst/>
          </a:prstGeom>
          <a:noFill/>
          <a:ln w="12700" cap="flat" cmpd="sng" algn="ctr">
            <a:solidFill>
              <a:srgbClr val="E6E6E6">
                <a:lumMod val="50000"/>
              </a:srgbClr>
            </a:solidFill>
            <a:prstDash val="solid"/>
            <a:headEnd type="none"/>
            <a:tailEnd type="arrow" w="sm" len="sm"/>
          </a:ln>
          <a:effectLst/>
        </p:spPr>
      </p:cxnSp>
      <p:grpSp>
        <p:nvGrpSpPr>
          <p:cNvPr id="63" name="Group 62"/>
          <p:cNvGrpSpPr/>
          <p:nvPr/>
        </p:nvGrpSpPr>
        <p:grpSpPr>
          <a:xfrm>
            <a:off x="6140906" y="4494293"/>
            <a:ext cx="819553" cy="0"/>
            <a:chOff x="6020179" y="4420859"/>
            <a:chExt cx="803556" cy="0"/>
          </a:xfrm>
        </p:grpSpPr>
        <p:cxnSp>
          <p:nvCxnSpPr>
            <p:cNvPr id="64" name="Straight Arrow Connector 63"/>
            <p:cNvCxnSpPr>
              <a:cxnSpLocks/>
            </p:cNvCxnSpPr>
            <p:nvPr/>
          </p:nvCxnSpPr>
          <p:spPr>
            <a:xfrm flipH="1">
              <a:off x="6020179" y="4420859"/>
              <a:ext cx="651156" cy="0"/>
            </a:xfrm>
            <a:prstGeom prst="straightConnector1">
              <a:avLst/>
            </a:prstGeom>
            <a:noFill/>
            <a:ln w="12700" cap="flat" cmpd="sng" algn="ctr">
              <a:solidFill>
                <a:srgbClr val="E6E6E6">
                  <a:lumMod val="50000"/>
                </a:srgbClr>
              </a:solidFill>
              <a:prstDash val="solid"/>
              <a:headEnd type="none"/>
              <a:tailEnd type="arrow" w="sm" len="sm"/>
            </a:ln>
            <a:effectLst/>
          </p:spPr>
        </p:cxnSp>
        <p:cxnSp>
          <p:nvCxnSpPr>
            <p:cNvPr id="65" name="Straight Arrow Connector 64"/>
            <p:cNvCxnSpPr>
              <a:cxnSpLocks/>
            </p:cNvCxnSpPr>
            <p:nvPr/>
          </p:nvCxnSpPr>
          <p:spPr>
            <a:xfrm>
              <a:off x="6172579" y="4420859"/>
              <a:ext cx="651156" cy="0"/>
            </a:xfrm>
            <a:prstGeom prst="straightConnector1">
              <a:avLst/>
            </a:prstGeom>
            <a:noFill/>
            <a:ln w="12700" cap="flat" cmpd="sng" algn="ctr">
              <a:solidFill>
                <a:srgbClr val="E6E6E6">
                  <a:lumMod val="50000"/>
                </a:srgbClr>
              </a:solidFill>
              <a:prstDash val="solid"/>
              <a:headEnd type="none"/>
              <a:tailEnd type="arrow" w="sm" len="sm"/>
            </a:ln>
            <a:effectLst/>
          </p:spPr>
        </p:cxnSp>
      </p:grpSp>
      <p:grpSp>
        <p:nvGrpSpPr>
          <p:cNvPr id="66" name="Group 65"/>
          <p:cNvGrpSpPr/>
          <p:nvPr/>
        </p:nvGrpSpPr>
        <p:grpSpPr>
          <a:xfrm>
            <a:off x="6010065" y="2420935"/>
            <a:ext cx="704291" cy="587164"/>
            <a:chOff x="3279812" y="2943367"/>
            <a:chExt cx="690544" cy="575703"/>
          </a:xfrm>
        </p:grpSpPr>
        <p:grpSp>
          <p:nvGrpSpPr>
            <p:cNvPr id="67" name="Group 66"/>
            <p:cNvGrpSpPr/>
            <p:nvPr/>
          </p:nvGrpSpPr>
          <p:grpSpPr>
            <a:xfrm>
              <a:off x="3354872" y="2943367"/>
              <a:ext cx="533400" cy="575703"/>
              <a:chOff x="4933950" y="3378200"/>
              <a:chExt cx="287338" cy="307975"/>
            </a:xfrm>
          </p:grpSpPr>
          <p:sp>
            <p:nvSpPr>
              <p:cNvPr id="69"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70" name="Group 8"/>
              <p:cNvGrpSpPr>
                <a:grpSpLocks noChangeAspect="1"/>
              </p:cNvGrpSpPr>
              <p:nvPr/>
            </p:nvGrpSpPr>
            <p:grpSpPr bwMode="auto">
              <a:xfrm>
                <a:off x="4933950" y="3378200"/>
                <a:ext cx="287338" cy="307975"/>
                <a:chOff x="3108" y="2128"/>
                <a:chExt cx="181" cy="194"/>
              </a:xfrm>
              <a:solidFill>
                <a:srgbClr val="0078D7"/>
              </a:solidFill>
            </p:grpSpPr>
            <p:sp>
              <p:nvSpPr>
                <p:cNvPr id="71"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2"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3"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68" name="TextBox 67"/>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REQUEST</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ROUTER</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74" name="Rectangle 73"/>
          <p:cNvSpPr/>
          <p:nvPr/>
        </p:nvSpPr>
        <p:spPr>
          <a:xfrm>
            <a:off x="234033" y="833528"/>
            <a:ext cx="2034423" cy="542399"/>
          </a:xfrm>
          <a:prstGeom prst="rect">
            <a:avLst/>
          </a:prstGeom>
        </p:spPr>
        <p:txBody>
          <a:bodyPr wrap="none">
            <a:spAutoFit/>
          </a:bodyPr>
          <a:lstStyle/>
          <a:p>
            <a:pPr defTabSz="932597">
              <a:defRPr/>
            </a:pPr>
            <a:r>
              <a:rPr lang="en-US" sz="2856" kern="0" spc="-104" dirty="0">
                <a:ln w="3175">
                  <a:noFill/>
                </a:ln>
                <a:gradFill>
                  <a:gsLst>
                    <a:gs pos="1250">
                      <a:srgbClr val="0078D7"/>
                    </a:gs>
                    <a:gs pos="100000">
                      <a:srgbClr val="0078D7"/>
                    </a:gs>
                  </a:gsLst>
                  <a:lin ang="5400000" scaled="0"/>
                </a:gradFill>
                <a:latin typeface="Segoe UI Light"/>
                <a:cs typeface="Segoe UI" pitchFamily="34" charset="0"/>
              </a:rPr>
              <a:t>Stop digging</a:t>
            </a:r>
            <a:endParaRPr lang="en-US" sz="1836" kern="0" dirty="0">
              <a:solidFill>
                <a:sysClr val="windowText" lastClr="000000"/>
              </a:solidFill>
            </a:endParaRPr>
          </a:p>
        </p:txBody>
      </p:sp>
      <p:sp>
        <p:nvSpPr>
          <p:cNvPr id="2" name="Rectangle 1"/>
          <p:cNvSpPr/>
          <p:nvPr/>
        </p:nvSpPr>
        <p:spPr>
          <a:xfrm>
            <a:off x="187784" y="6489569"/>
            <a:ext cx="8658698" cy="382308"/>
          </a:xfrm>
          <a:prstGeom prst="rect">
            <a:avLst/>
          </a:prstGeom>
        </p:spPr>
        <p:txBody>
          <a:bodyPr wrap="square">
            <a:spAutoFit/>
          </a:bodyPr>
          <a:lstStyle/>
          <a:p>
            <a:r>
              <a:rPr lang="en-US" sz="1836" dirty="0"/>
              <a:t>Source: https://www.nginx.com/blog/refactoring-a-monolith-into-microservices/</a:t>
            </a:r>
          </a:p>
        </p:txBody>
      </p:sp>
    </p:spTree>
    <p:extLst>
      <p:ext uri="{BB962C8B-B14F-4D97-AF65-F5344CB8AC3E}">
        <p14:creationId xmlns:p14="http://schemas.microsoft.com/office/powerpoint/2010/main" val="25202811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Refactoring a Monolith into Microservices</a:t>
            </a:r>
          </a:p>
        </p:txBody>
      </p:sp>
      <p:sp>
        <p:nvSpPr>
          <p:cNvPr id="74" name="Rectangle 73"/>
          <p:cNvSpPr/>
          <p:nvPr/>
        </p:nvSpPr>
        <p:spPr>
          <a:xfrm>
            <a:off x="234032" y="833528"/>
            <a:ext cx="4331282" cy="542399"/>
          </a:xfrm>
          <a:prstGeom prst="rect">
            <a:avLst/>
          </a:prstGeom>
        </p:spPr>
        <p:txBody>
          <a:bodyPr wrap="none">
            <a:spAutoFit/>
          </a:bodyPr>
          <a:lstStyle/>
          <a:p>
            <a:pPr lvl="0"/>
            <a:r>
              <a:rPr lang="en-US" sz="2856" kern="0" spc="-104" dirty="0">
                <a:ln w="3175">
                  <a:noFill/>
                </a:ln>
                <a:gradFill>
                  <a:gsLst>
                    <a:gs pos="1250">
                      <a:srgbClr val="0078D7"/>
                    </a:gs>
                    <a:gs pos="100000">
                      <a:srgbClr val="0078D7"/>
                    </a:gs>
                  </a:gsLst>
                  <a:lin ang="5400000" scaled="0"/>
                </a:gradFill>
                <a:latin typeface="Segoe UI Light"/>
                <a:cs typeface="Segoe UI" pitchFamily="34" charset="0"/>
              </a:rPr>
              <a:t>Split front-end and back-end</a:t>
            </a:r>
            <a:endParaRPr lang="en-US" sz="1836" kern="0" dirty="0">
              <a:solidFill>
                <a:sysClr val="windowText" lastClr="000000"/>
              </a:solidFill>
            </a:endParaRPr>
          </a:p>
        </p:txBody>
      </p:sp>
      <p:sp>
        <p:nvSpPr>
          <p:cNvPr id="140" name="Hexagon 139"/>
          <p:cNvSpPr/>
          <p:nvPr/>
        </p:nvSpPr>
        <p:spPr bwMode="auto">
          <a:xfrm>
            <a:off x="2390953" y="2799532"/>
            <a:ext cx="2608126" cy="2304083"/>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Hexagon 140"/>
          <p:cNvSpPr/>
          <p:nvPr/>
        </p:nvSpPr>
        <p:spPr bwMode="auto">
          <a:xfrm>
            <a:off x="7652823" y="2799532"/>
            <a:ext cx="2608126" cy="2304083"/>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2" name="Hexagon 141"/>
          <p:cNvSpPr/>
          <p:nvPr/>
        </p:nvSpPr>
        <p:spPr bwMode="auto">
          <a:xfrm>
            <a:off x="5817441" y="2789194"/>
            <a:ext cx="1554339" cy="1373142"/>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43" name="Straight Arrow Connector 142"/>
          <p:cNvCxnSpPr>
            <a:cxnSpLocks/>
          </p:cNvCxnSpPr>
          <p:nvPr/>
        </p:nvCxnSpPr>
        <p:spPr>
          <a:xfrm>
            <a:off x="8956673" y="4641071"/>
            <a:ext cx="1" cy="915305"/>
          </a:xfrm>
          <a:prstGeom prst="straightConnector1">
            <a:avLst/>
          </a:prstGeom>
          <a:noFill/>
          <a:ln w="12700" cap="flat" cmpd="sng" algn="ctr">
            <a:solidFill>
              <a:srgbClr val="E6E6E6">
                <a:lumMod val="50000"/>
              </a:srgbClr>
            </a:solidFill>
            <a:prstDash val="solid"/>
            <a:headEnd type="none"/>
            <a:tailEnd type="arrow" w="sm" len="sm"/>
          </a:ln>
          <a:effectLst/>
        </p:spPr>
      </p:cxnSp>
      <p:cxnSp>
        <p:nvCxnSpPr>
          <p:cNvPr id="144" name="Straight Arrow Connector 143"/>
          <p:cNvCxnSpPr>
            <a:cxnSpLocks/>
          </p:cNvCxnSpPr>
          <p:nvPr/>
        </p:nvCxnSpPr>
        <p:spPr>
          <a:xfrm flipH="1">
            <a:off x="3698580" y="3064205"/>
            <a:ext cx="1" cy="2492171"/>
          </a:xfrm>
          <a:prstGeom prst="straightConnector1">
            <a:avLst/>
          </a:prstGeom>
          <a:noFill/>
          <a:ln w="12700" cap="flat" cmpd="sng" algn="ctr">
            <a:solidFill>
              <a:srgbClr val="E6E6E6">
                <a:lumMod val="50000"/>
              </a:srgbClr>
            </a:solidFill>
            <a:prstDash val="solid"/>
            <a:headEnd type="none"/>
            <a:tailEnd type="arrow" w="sm" len="sm"/>
          </a:ln>
          <a:effectLst/>
        </p:spPr>
      </p:cxnSp>
      <p:grpSp>
        <p:nvGrpSpPr>
          <p:cNvPr id="145" name="Group 144"/>
          <p:cNvGrpSpPr/>
          <p:nvPr/>
        </p:nvGrpSpPr>
        <p:grpSpPr>
          <a:xfrm>
            <a:off x="3413939" y="1737730"/>
            <a:ext cx="631755" cy="559562"/>
            <a:chOff x="3960831" y="2201862"/>
            <a:chExt cx="619424" cy="548640"/>
          </a:xfrm>
        </p:grpSpPr>
        <p:sp>
          <p:nvSpPr>
            <p:cNvPr id="146" name="Oval 145"/>
            <p:cNvSpPr/>
            <p:nvPr/>
          </p:nvSpPr>
          <p:spPr bwMode="auto">
            <a:xfrm>
              <a:off x="3960831" y="2201862"/>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47" name="TextBox 146"/>
            <p:cNvSpPr txBox="1"/>
            <p:nvPr/>
          </p:nvSpPr>
          <p:spPr>
            <a:xfrm>
              <a:off x="3968768" y="2355081"/>
              <a:ext cx="611487" cy="267766"/>
            </a:xfrm>
            <a:prstGeom prst="rect">
              <a:avLst/>
            </a:prstGeom>
            <a:noFill/>
          </p:spPr>
          <p:txBody>
            <a:bodyPr wrap="square" lIns="93260" tIns="93260" rIns="93260" bIns="93260" rtlCol="0">
              <a:spAutoFit/>
            </a:bodyPr>
            <a:lstStyle/>
            <a:p>
              <a:pPr defTabSz="951304">
                <a:lnSpc>
                  <a:spcPct val="90000"/>
                </a:lnSpc>
                <a:spcAft>
                  <a:spcPts val="612"/>
                </a:spcAft>
                <a:defRPr/>
              </a:pPr>
              <a:r>
                <a:rPr lang="en-US" sz="612"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BROWSER</a:t>
              </a:r>
              <a:endParaRPr lang="en-US" sz="510"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48" name="Group 147"/>
          <p:cNvGrpSpPr/>
          <p:nvPr/>
        </p:nvGrpSpPr>
        <p:grpSpPr>
          <a:xfrm>
            <a:off x="6311643" y="1737730"/>
            <a:ext cx="631755" cy="559562"/>
            <a:chOff x="3960831" y="2201862"/>
            <a:chExt cx="619424" cy="548640"/>
          </a:xfrm>
        </p:grpSpPr>
        <p:sp>
          <p:nvSpPr>
            <p:cNvPr id="149" name="Oval 148"/>
            <p:cNvSpPr/>
            <p:nvPr/>
          </p:nvSpPr>
          <p:spPr bwMode="auto">
            <a:xfrm>
              <a:off x="3960831" y="2201862"/>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50" name="TextBox 149"/>
            <p:cNvSpPr txBox="1"/>
            <p:nvPr/>
          </p:nvSpPr>
          <p:spPr>
            <a:xfrm>
              <a:off x="3968768" y="2355081"/>
              <a:ext cx="611487" cy="267766"/>
            </a:xfrm>
            <a:prstGeom prst="rect">
              <a:avLst/>
            </a:prstGeom>
            <a:noFill/>
          </p:spPr>
          <p:txBody>
            <a:bodyPr wrap="square" lIns="93260" tIns="93260" rIns="93260" bIns="93260" rtlCol="0">
              <a:spAutoFit/>
            </a:bodyPr>
            <a:lstStyle/>
            <a:p>
              <a:pP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BROWSER</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51" name="Group 150"/>
          <p:cNvGrpSpPr/>
          <p:nvPr/>
        </p:nvGrpSpPr>
        <p:grpSpPr>
          <a:xfrm>
            <a:off x="3405044" y="4818884"/>
            <a:ext cx="577353" cy="559562"/>
            <a:chOff x="3330910" y="5222873"/>
            <a:chExt cx="566084" cy="548640"/>
          </a:xfrm>
        </p:grpSpPr>
        <p:sp>
          <p:nvSpPr>
            <p:cNvPr id="152" name="Rectangle: Rounded Corners 151"/>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3" name="TextBox 152"/>
            <p:cNvSpPr txBox="1"/>
            <p:nvPr/>
          </p:nvSpPr>
          <p:spPr>
            <a:xfrm>
              <a:off x="3330910"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54" name="Group 153"/>
          <p:cNvGrpSpPr/>
          <p:nvPr/>
        </p:nvGrpSpPr>
        <p:grpSpPr>
          <a:xfrm>
            <a:off x="3413939" y="5559440"/>
            <a:ext cx="559562" cy="559562"/>
            <a:chOff x="3339632" y="5948977"/>
            <a:chExt cx="548640" cy="548640"/>
          </a:xfrm>
        </p:grpSpPr>
        <p:sp>
          <p:nvSpPr>
            <p:cNvPr id="155" name="Oval 154"/>
            <p:cNvSpPr/>
            <p:nvPr/>
          </p:nvSpPr>
          <p:spPr bwMode="auto">
            <a:xfrm>
              <a:off x="3339632" y="5948977"/>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56" name="TextBox 155"/>
            <p:cNvSpPr txBox="1"/>
            <p:nvPr/>
          </p:nvSpPr>
          <p:spPr>
            <a:xfrm>
              <a:off x="3353919" y="6229108"/>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157" name="Freeform 5"/>
            <p:cNvSpPr>
              <a:spLocks noEditPoints="1"/>
            </p:cNvSpPr>
            <p:nvPr/>
          </p:nvSpPr>
          <p:spPr bwMode="auto">
            <a:xfrm>
              <a:off x="3520268" y="6057994"/>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58" name="Group 157"/>
          <p:cNvGrpSpPr/>
          <p:nvPr/>
        </p:nvGrpSpPr>
        <p:grpSpPr>
          <a:xfrm>
            <a:off x="8665167" y="4818884"/>
            <a:ext cx="577353" cy="559562"/>
            <a:chOff x="8488362" y="5222873"/>
            <a:chExt cx="566084" cy="548640"/>
          </a:xfrm>
        </p:grpSpPr>
        <p:sp>
          <p:nvSpPr>
            <p:cNvPr id="159" name="Rectangle: Rounded Corners 158"/>
            <p:cNvSpPr/>
            <p:nvPr/>
          </p:nvSpPr>
          <p:spPr bwMode="auto">
            <a:xfrm>
              <a:off x="8497084"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TextBox 159"/>
            <p:cNvSpPr txBox="1"/>
            <p:nvPr/>
          </p:nvSpPr>
          <p:spPr>
            <a:xfrm>
              <a:off x="8488362"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61" name="Group 160"/>
          <p:cNvGrpSpPr/>
          <p:nvPr/>
        </p:nvGrpSpPr>
        <p:grpSpPr>
          <a:xfrm>
            <a:off x="8681359" y="5559440"/>
            <a:ext cx="559562" cy="559562"/>
            <a:chOff x="8504238" y="5948977"/>
            <a:chExt cx="548640" cy="548640"/>
          </a:xfrm>
        </p:grpSpPr>
        <p:sp>
          <p:nvSpPr>
            <p:cNvPr id="162" name="Oval 161"/>
            <p:cNvSpPr/>
            <p:nvPr/>
          </p:nvSpPr>
          <p:spPr bwMode="auto">
            <a:xfrm>
              <a:off x="8504238" y="5948977"/>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63" name="TextBox 162"/>
            <p:cNvSpPr txBox="1"/>
            <p:nvPr/>
          </p:nvSpPr>
          <p:spPr>
            <a:xfrm>
              <a:off x="8518525" y="6229108"/>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164" name="Freeform 5"/>
            <p:cNvSpPr>
              <a:spLocks noEditPoints="1"/>
            </p:cNvSpPr>
            <p:nvPr/>
          </p:nvSpPr>
          <p:spPr bwMode="auto">
            <a:xfrm>
              <a:off x="8684874" y="6057994"/>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65" name="Group 164"/>
          <p:cNvGrpSpPr/>
          <p:nvPr/>
        </p:nvGrpSpPr>
        <p:grpSpPr>
          <a:xfrm>
            <a:off x="6893869" y="3067540"/>
            <a:ext cx="559562" cy="559562"/>
            <a:chOff x="3960831" y="2201862"/>
            <a:chExt cx="548640" cy="548640"/>
          </a:xfrm>
        </p:grpSpPr>
        <p:sp>
          <p:nvSpPr>
            <p:cNvPr id="166" name="Oval 165"/>
            <p:cNvSpPr/>
            <p:nvPr/>
          </p:nvSpPr>
          <p:spPr bwMode="auto">
            <a:xfrm>
              <a:off x="3960831" y="2201862"/>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67" name="TextBox 166"/>
            <p:cNvSpPr txBox="1"/>
            <p:nvPr/>
          </p:nvSpPr>
          <p:spPr>
            <a:xfrm>
              <a:off x="3968768" y="2328831"/>
              <a:ext cx="54070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68" name="Group 167"/>
          <p:cNvGrpSpPr/>
          <p:nvPr/>
        </p:nvGrpSpPr>
        <p:grpSpPr>
          <a:xfrm>
            <a:off x="2924323" y="3255134"/>
            <a:ext cx="1554339" cy="1373142"/>
            <a:chOff x="2859572" y="3689648"/>
            <a:chExt cx="1524000" cy="1346340"/>
          </a:xfrm>
        </p:grpSpPr>
        <p:sp>
          <p:nvSpPr>
            <p:cNvPr id="169" name="Hexagon 168"/>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TextBox 169"/>
            <p:cNvSpPr txBox="1"/>
            <p:nvPr/>
          </p:nvSpPr>
          <p:spPr>
            <a:xfrm>
              <a:off x="3227684" y="4228935"/>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71" name="Group 170"/>
          <p:cNvGrpSpPr/>
          <p:nvPr/>
        </p:nvGrpSpPr>
        <p:grpSpPr>
          <a:xfrm>
            <a:off x="8179717" y="3255134"/>
            <a:ext cx="1554339" cy="1373142"/>
            <a:chOff x="8012387" y="3689648"/>
            <a:chExt cx="1524000" cy="1346340"/>
          </a:xfrm>
        </p:grpSpPr>
        <p:sp>
          <p:nvSpPr>
            <p:cNvPr id="172" name="Hexagon 171"/>
            <p:cNvSpPr/>
            <p:nvPr/>
          </p:nvSpPr>
          <p:spPr bwMode="auto">
            <a:xfrm>
              <a:off x="8012387" y="3689648"/>
              <a:ext cx="1524000" cy="1346340"/>
            </a:xfrm>
            <a:prstGeom prst="hexagon">
              <a:avLst>
                <a:gd name="adj" fmla="val 27425"/>
                <a:gd name="vf" fmla="val 115470"/>
              </a:avLst>
            </a:prstGeom>
            <a:solidFill>
              <a:srgbClr val="FFFFFF"/>
            </a:solidFill>
            <a:ln w="28575" cap="rnd" cmpd="sng" algn="ctr">
              <a:solidFill>
                <a:srgbClr val="0078D7"/>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TextBox 172"/>
            <p:cNvSpPr txBox="1"/>
            <p:nvPr/>
          </p:nvSpPr>
          <p:spPr>
            <a:xfrm>
              <a:off x="8380499" y="4228935"/>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74" name="Group 173"/>
          <p:cNvGrpSpPr/>
          <p:nvPr/>
        </p:nvGrpSpPr>
        <p:grpSpPr>
          <a:xfrm>
            <a:off x="3352928" y="2493997"/>
            <a:ext cx="704291" cy="587164"/>
            <a:chOff x="3279812" y="2943367"/>
            <a:chExt cx="690544" cy="575703"/>
          </a:xfrm>
        </p:grpSpPr>
        <p:grpSp>
          <p:nvGrpSpPr>
            <p:cNvPr id="175" name="Group 174"/>
            <p:cNvGrpSpPr/>
            <p:nvPr/>
          </p:nvGrpSpPr>
          <p:grpSpPr>
            <a:xfrm>
              <a:off x="3354872" y="2943367"/>
              <a:ext cx="533400" cy="575703"/>
              <a:chOff x="4933950" y="3378200"/>
              <a:chExt cx="287338" cy="307975"/>
            </a:xfrm>
          </p:grpSpPr>
          <p:sp>
            <p:nvSpPr>
              <p:cNvPr id="177"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178" name="Group 8"/>
              <p:cNvGrpSpPr>
                <a:grpSpLocks noChangeAspect="1"/>
              </p:cNvGrpSpPr>
              <p:nvPr/>
            </p:nvGrpSpPr>
            <p:grpSpPr bwMode="auto">
              <a:xfrm>
                <a:off x="4933950" y="3378200"/>
                <a:ext cx="287338" cy="307975"/>
                <a:chOff x="3108" y="2128"/>
                <a:chExt cx="181" cy="194"/>
              </a:xfrm>
              <a:solidFill>
                <a:srgbClr val="0078D7"/>
              </a:solidFill>
            </p:grpSpPr>
            <p:sp>
              <p:nvSpPr>
                <p:cNvPr id="179"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0"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1"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176" name="TextBox 175"/>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APPLICATION</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82" name="Group 181"/>
          <p:cNvGrpSpPr/>
          <p:nvPr/>
        </p:nvGrpSpPr>
        <p:grpSpPr>
          <a:xfrm>
            <a:off x="6239107" y="2493996"/>
            <a:ext cx="704291" cy="608163"/>
            <a:chOff x="6109656" y="2943367"/>
            <a:chExt cx="690544" cy="596292"/>
          </a:xfrm>
        </p:grpSpPr>
        <p:grpSp>
          <p:nvGrpSpPr>
            <p:cNvPr id="183" name="Group 182"/>
            <p:cNvGrpSpPr/>
            <p:nvPr/>
          </p:nvGrpSpPr>
          <p:grpSpPr>
            <a:xfrm>
              <a:off x="6184716" y="2943367"/>
              <a:ext cx="533400" cy="596292"/>
              <a:chOff x="4933950" y="3378200"/>
              <a:chExt cx="287338" cy="307975"/>
            </a:xfrm>
          </p:grpSpPr>
          <p:sp>
            <p:nvSpPr>
              <p:cNvPr id="185"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186" name="Group 8"/>
              <p:cNvGrpSpPr>
                <a:grpSpLocks noChangeAspect="1"/>
              </p:cNvGrpSpPr>
              <p:nvPr/>
            </p:nvGrpSpPr>
            <p:grpSpPr bwMode="auto">
              <a:xfrm>
                <a:off x="4933950" y="3378200"/>
                <a:ext cx="287338" cy="307975"/>
                <a:chOff x="3108" y="2128"/>
                <a:chExt cx="181" cy="194"/>
              </a:xfrm>
              <a:solidFill>
                <a:srgbClr val="0078D7"/>
              </a:solidFill>
            </p:grpSpPr>
            <p:sp>
              <p:nvSpPr>
                <p:cNvPr id="187"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8"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9"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184" name="TextBox 183"/>
            <p:cNvSpPr txBox="1"/>
            <p:nvPr/>
          </p:nvSpPr>
          <p:spPr>
            <a:xfrm>
              <a:off x="6109656"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APPLICATION</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90" name="Group 189"/>
          <p:cNvGrpSpPr/>
          <p:nvPr/>
        </p:nvGrpSpPr>
        <p:grpSpPr>
          <a:xfrm>
            <a:off x="7626674" y="3059904"/>
            <a:ext cx="704291" cy="596127"/>
            <a:chOff x="7470139" y="3498228"/>
            <a:chExt cx="690544" cy="584491"/>
          </a:xfrm>
        </p:grpSpPr>
        <p:grpSp>
          <p:nvGrpSpPr>
            <p:cNvPr id="191" name="Group 190"/>
            <p:cNvGrpSpPr/>
            <p:nvPr/>
          </p:nvGrpSpPr>
          <p:grpSpPr>
            <a:xfrm>
              <a:off x="7545199" y="3498228"/>
              <a:ext cx="533400" cy="584491"/>
              <a:chOff x="4933950" y="3378200"/>
              <a:chExt cx="287338" cy="307975"/>
            </a:xfrm>
          </p:grpSpPr>
          <p:sp>
            <p:nvSpPr>
              <p:cNvPr id="193"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194" name="Group 8"/>
              <p:cNvGrpSpPr>
                <a:grpSpLocks noChangeAspect="1"/>
              </p:cNvGrpSpPr>
              <p:nvPr/>
            </p:nvGrpSpPr>
            <p:grpSpPr bwMode="auto">
              <a:xfrm>
                <a:off x="4933950" y="3378200"/>
                <a:ext cx="287338" cy="307975"/>
                <a:chOff x="3108" y="2128"/>
                <a:chExt cx="181" cy="194"/>
              </a:xfrm>
              <a:solidFill>
                <a:srgbClr val="0078D7"/>
              </a:solidFill>
            </p:grpSpPr>
            <p:sp>
              <p:nvSpPr>
                <p:cNvPr id="195"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6"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7"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192" name="TextBox 191"/>
            <p:cNvSpPr txBox="1"/>
            <p:nvPr/>
          </p:nvSpPr>
          <p:spPr>
            <a:xfrm>
              <a:off x="7470139" y="3677487"/>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198" name="Oval 197"/>
          <p:cNvSpPr/>
          <p:nvPr/>
        </p:nvSpPr>
        <p:spPr bwMode="auto">
          <a:xfrm>
            <a:off x="3640191" y="4549362"/>
            <a:ext cx="129765" cy="129765"/>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99" name="Oval 198"/>
          <p:cNvSpPr/>
          <p:nvPr/>
        </p:nvSpPr>
        <p:spPr bwMode="auto">
          <a:xfrm>
            <a:off x="3640191" y="3207679"/>
            <a:ext cx="129765" cy="129765"/>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200" name="Oval 199"/>
          <p:cNvSpPr/>
          <p:nvPr/>
        </p:nvSpPr>
        <p:spPr bwMode="auto">
          <a:xfrm>
            <a:off x="8896258" y="4549362"/>
            <a:ext cx="129765" cy="129765"/>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cxnSp>
        <p:nvCxnSpPr>
          <p:cNvPr id="201" name="Straight Arrow Connector 200"/>
          <p:cNvCxnSpPr>
            <a:cxnSpLocks/>
          </p:cNvCxnSpPr>
          <p:nvPr/>
        </p:nvCxnSpPr>
        <p:spPr>
          <a:xfrm flipH="1">
            <a:off x="3695738" y="2297292"/>
            <a:ext cx="2840" cy="162347"/>
          </a:xfrm>
          <a:prstGeom prst="straightConnector1">
            <a:avLst/>
          </a:prstGeom>
          <a:noFill/>
          <a:ln w="12700" cap="flat" cmpd="sng" algn="ctr">
            <a:solidFill>
              <a:srgbClr val="E6E6E6">
                <a:lumMod val="50000"/>
              </a:srgbClr>
            </a:solidFill>
            <a:prstDash val="solid"/>
            <a:headEnd type="none"/>
            <a:tailEnd type="arrow" w="med" len="sm"/>
          </a:ln>
          <a:effectLst/>
        </p:spPr>
      </p:cxnSp>
      <p:cxnSp>
        <p:nvCxnSpPr>
          <p:cNvPr id="202" name="Straight Arrow Connector 201"/>
          <p:cNvCxnSpPr>
            <a:cxnSpLocks/>
          </p:cNvCxnSpPr>
          <p:nvPr/>
        </p:nvCxnSpPr>
        <p:spPr>
          <a:xfrm flipH="1">
            <a:off x="6587672" y="2297292"/>
            <a:ext cx="2840" cy="162347"/>
          </a:xfrm>
          <a:prstGeom prst="straightConnector1">
            <a:avLst/>
          </a:prstGeom>
          <a:noFill/>
          <a:ln w="12700" cap="flat" cmpd="sng" algn="ctr">
            <a:solidFill>
              <a:srgbClr val="E6E6E6">
                <a:lumMod val="50000"/>
              </a:srgbClr>
            </a:solidFill>
            <a:prstDash val="solid"/>
            <a:headEnd type="none"/>
            <a:tailEnd type="arrow" w="med" len="sm"/>
          </a:ln>
          <a:effectLst/>
        </p:spPr>
      </p:cxnSp>
      <p:cxnSp>
        <p:nvCxnSpPr>
          <p:cNvPr id="203" name="Straight Arrow Connector 202"/>
          <p:cNvCxnSpPr>
            <a:cxnSpLocks/>
          </p:cNvCxnSpPr>
          <p:nvPr/>
        </p:nvCxnSpPr>
        <p:spPr>
          <a:xfrm>
            <a:off x="7456880" y="3361288"/>
            <a:ext cx="189926" cy="1"/>
          </a:xfrm>
          <a:prstGeom prst="straightConnector1">
            <a:avLst/>
          </a:prstGeom>
          <a:noFill/>
          <a:ln w="12700" cap="flat" cmpd="sng" algn="ctr">
            <a:solidFill>
              <a:srgbClr val="E6E6E6">
                <a:lumMod val="50000"/>
              </a:srgbClr>
            </a:solidFill>
            <a:prstDash val="solid"/>
            <a:headEnd type="none"/>
            <a:tailEnd type="arrow" w="med" len="sm"/>
          </a:ln>
          <a:effectLst/>
        </p:spPr>
      </p:cxnSp>
      <p:cxnSp>
        <p:nvCxnSpPr>
          <p:cNvPr id="204" name="Straight Arrow Connector 203"/>
          <p:cNvCxnSpPr>
            <a:cxnSpLocks/>
          </p:cNvCxnSpPr>
          <p:nvPr/>
        </p:nvCxnSpPr>
        <p:spPr>
          <a:xfrm>
            <a:off x="5084766" y="3951573"/>
            <a:ext cx="652822" cy="0"/>
          </a:xfrm>
          <a:prstGeom prst="straightConnector1">
            <a:avLst/>
          </a:prstGeom>
          <a:noFill/>
          <a:ln w="25400" cap="rnd" cmpd="sng" algn="ctr">
            <a:solidFill>
              <a:srgbClr val="0078D7"/>
            </a:solidFill>
            <a:prstDash val="solid"/>
            <a:headEnd type="none"/>
            <a:tailEnd type="arrow" w="lg" len="med"/>
          </a:ln>
          <a:effectLst/>
        </p:spPr>
      </p:cxnSp>
      <p:sp>
        <p:nvSpPr>
          <p:cNvPr id="69" name="Rectangle 68"/>
          <p:cNvSpPr/>
          <p:nvPr/>
        </p:nvSpPr>
        <p:spPr>
          <a:xfrm>
            <a:off x="187784" y="6489569"/>
            <a:ext cx="8658698" cy="382308"/>
          </a:xfrm>
          <a:prstGeom prst="rect">
            <a:avLst/>
          </a:prstGeom>
        </p:spPr>
        <p:txBody>
          <a:bodyPr wrap="square">
            <a:spAutoFit/>
          </a:bodyPr>
          <a:lstStyle/>
          <a:p>
            <a:r>
              <a:rPr lang="en-US" sz="1836" dirty="0"/>
              <a:t>Source: https://www.nginx.com/blog/refactoring-a-monolith-into-microservices/</a:t>
            </a:r>
          </a:p>
        </p:txBody>
      </p:sp>
    </p:spTree>
    <p:extLst>
      <p:ext uri="{BB962C8B-B14F-4D97-AF65-F5344CB8AC3E}">
        <p14:creationId xmlns:p14="http://schemas.microsoft.com/office/powerpoint/2010/main" val="12952941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Refactoring a Monolith into Microservices</a:t>
            </a:r>
          </a:p>
        </p:txBody>
      </p:sp>
      <p:sp>
        <p:nvSpPr>
          <p:cNvPr id="74" name="Rectangle 73"/>
          <p:cNvSpPr/>
          <p:nvPr/>
        </p:nvSpPr>
        <p:spPr>
          <a:xfrm>
            <a:off x="234032" y="833528"/>
            <a:ext cx="2313536" cy="542399"/>
          </a:xfrm>
          <a:prstGeom prst="rect">
            <a:avLst/>
          </a:prstGeom>
        </p:spPr>
        <p:txBody>
          <a:bodyPr wrap="none">
            <a:spAutoFit/>
          </a:bodyPr>
          <a:lstStyle/>
          <a:p>
            <a:pPr lvl="0"/>
            <a:r>
              <a:rPr lang="en-US" sz="2856" kern="0" spc="-104" dirty="0">
                <a:ln w="3175">
                  <a:noFill/>
                </a:ln>
                <a:gradFill>
                  <a:gsLst>
                    <a:gs pos="1250">
                      <a:srgbClr val="0078D7"/>
                    </a:gs>
                    <a:gs pos="100000">
                      <a:srgbClr val="0078D7"/>
                    </a:gs>
                  </a:gsLst>
                  <a:lin ang="5400000" scaled="0"/>
                </a:gradFill>
                <a:latin typeface="Segoe UI Light"/>
                <a:cs typeface="Segoe UI" pitchFamily="34" charset="0"/>
              </a:rPr>
              <a:t>Extract services</a:t>
            </a:r>
            <a:endParaRPr lang="en-US" sz="1836" kern="0" dirty="0">
              <a:solidFill>
                <a:sysClr val="windowText" lastClr="000000"/>
              </a:solidFill>
            </a:endParaRPr>
          </a:p>
        </p:txBody>
      </p:sp>
      <p:grpSp>
        <p:nvGrpSpPr>
          <p:cNvPr id="245" name="Group 244"/>
          <p:cNvGrpSpPr/>
          <p:nvPr/>
        </p:nvGrpSpPr>
        <p:grpSpPr>
          <a:xfrm>
            <a:off x="463237" y="1682549"/>
            <a:ext cx="11637687" cy="4606164"/>
            <a:chOff x="458872" y="1880185"/>
            <a:chExt cx="11410533" cy="4516257"/>
          </a:xfrm>
        </p:grpSpPr>
        <p:grpSp>
          <p:nvGrpSpPr>
            <p:cNvPr id="246" name="Group 245"/>
            <p:cNvGrpSpPr/>
            <p:nvPr/>
          </p:nvGrpSpPr>
          <p:grpSpPr>
            <a:xfrm>
              <a:off x="6400433" y="1880185"/>
              <a:ext cx="5468972" cy="3747115"/>
              <a:chOff x="7697077" y="-4425198"/>
              <a:chExt cx="5468972" cy="3747115"/>
            </a:xfrm>
          </p:grpSpPr>
          <p:cxnSp>
            <p:nvCxnSpPr>
              <p:cNvPr id="342" name="Straight Arrow Connector 341"/>
              <p:cNvCxnSpPr>
                <a:cxnSpLocks/>
              </p:cNvCxnSpPr>
              <p:nvPr/>
            </p:nvCxnSpPr>
            <p:spPr>
              <a:xfrm>
                <a:off x="11893078" y="-4425198"/>
                <a:ext cx="1383" cy="249777"/>
              </a:xfrm>
              <a:prstGeom prst="straightConnector1">
                <a:avLst/>
              </a:prstGeom>
              <a:noFill/>
              <a:ln w="12700" cap="flat" cmpd="sng" algn="ctr">
                <a:solidFill>
                  <a:srgbClr val="E6E6E6">
                    <a:lumMod val="50000"/>
                  </a:srgbClr>
                </a:solidFill>
                <a:prstDash val="solid"/>
                <a:headEnd type="none"/>
                <a:tailEnd type="none" w="med" len="sm"/>
              </a:ln>
              <a:effectLst/>
            </p:spPr>
          </p:cxnSp>
          <p:sp>
            <p:nvSpPr>
              <p:cNvPr id="343" name="Hexagon 342"/>
              <p:cNvSpPr/>
              <p:nvPr/>
            </p:nvSpPr>
            <p:spPr bwMode="auto">
              <a:xfrm>
                <a:off x="7697077" y="-3932761"/>
                <a:ext cx="2557218" cy="2259110"/>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44" name="Straight Arrow Connector 343"/>
              <p:cNvCxnSpPr>
                <a:cxnSpLocks/>
              </p:cNvCxnSpPr>
              <p:nvPr/>
            </p:nvCxnSpPr>
            <p:spPr>
              <a:xfrm flipH="1">
                <a:off x="8979183" y="-3673255"/>
                <a:ext cx="1" cy="1685493"/>
              </a:xfrm>
              <a:prstGeom prst="straightConnector1">
                <a:avLst/>
              </a:prstGeom>
              <a:noFill/>
              <a:ln w="12700" cap="flat" cmpd="sng" algn="ctr">
                <a:solidFill>
                  <a:srgbClr val="E6E6E6">
                    <a:lumMod val="50000"/>
                  </a:srgbClr>
                </a:solidFill>
                <a:prstDash val="solid"/>
                <a:headEnd type="none"/>
                <a:tailEnd type="arrow" w="sm" len="sm"/>
              </a:ln>
              <a:effectLst/>
            </p:spPr>
          </p:cxnSp>
          <p:grpSp>
            <p:nvGrpSpPr>
              <p:cNvPr id="345" name="Group 344"/>
              <p:cNvGrpSpPr/>
              <p:nvPr/>
            </p:nvGrpSpPr>
            <p:grpSpPr>
              <a:xfrm>
                <a:off x="8220036" y="-3486052"/>
                <a:ext cx="1524000" cy="1346340"/>
                <a:chOff x="2859572" y="3689648"/>
                <a:chExt cx="1524000" cy="1346340"/>
              </a:xfrm>
            </p:grpSpPr>
            <p:sp>
              <p:nvSpPr>
                <p:cNvPr id="413" name="Hexagon 412"/>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4" name="TextBox 413"/>
                <p:cNvSpPr txBox="1"/>
                <p:nvPr/>
              </p:nvSpPr>
              <p:spPr>
                <a:xfrm>
                  <a:off x="3227684" y="3785847"/>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346" name="Oval 345"/>
              <p:cNvSpPr/>
              <p:nvPr/>
            </p:nvSpPr>
            <p:spPr bwMode="auto">
              <a:xfrm>
                <a:off x="8921932" y="-2217086"/>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47" name="Oval 346"/>
              <p:cNvSpPr/>
              <p:nvPr/>
            </p:nvSpPr>
            <p:spPr bwMode="auto">
              <a:xfrm>
                <a:off x="8921932" y="-3532581"/>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cxnSp>
            <p:nvCxnSpPr>
              <p:cNvPr id="348" name="Straight Arrow Connector 347"/>
              <p:cNvCxnSpPr>
                <a:cxnSpLocks/>
                <a:endCxn id="411" idx="8"/>
              </p:cNvCxnSpPr>
              <p:nvPr/>
            </p:nvCxnSpPr>
            <p:spPr>
              <a:xfrm>
                <a:off x="8979180" y="-4425198"/>
                <a:ext cx="1383" cy="249777"/>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349" name="Group 348"/>
              <p:cNvGrpSpPr/>
              <p:nvPr/>
            </p:nvGrpSpPr>
            <p:grpSpPr>
              <a:xfrm>
                <a:off x="8640276" y="-4232333"/>
                <a:ext cx="690544" cy="575703"/>
                <a:chOff x="3279812" y="2943367"/>
                <a:chExt cx="690544" cy="575703"/>
              </a:xfrm>
            </p:grpSpPr>
            <p:grpSp>
              <p:nvGrpSpPr>
                <p:cNvPr id="406" name="Group 405"/>
                <p:cNvGrpSpPr/>
                <p:nvPr/>
              </p:nvGrpSpPr>
              <p:grpSpPr>
                <a:xfrm>
                  <a:off x="3354872" y="2943367"/>
                  <a:ext cx="533400" cy="575703"/>
                  <a:chOff x="4933950" y="3378200"/>
                  <a:chExt cx="287338" cy="307975"/>
                </a:xfrm>
              </p:grpSpPr>
              <p:sp>
                <p:nvSpPr>
                  <p:cNvPr id="408"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409" name="Group 8"/>
                  <p:cNvGrpSpPr>
                    <a:grpSpLocks noChangeAspect="1"/>
                  </p:cNvGrpSpPr>
                  <p:nvPr/>
                </p:nvGrpSpPr>
                <p:grpSpPr bwMode="auto">
                  <a:xfrm>
                    <a:off x="4933950" y="3378200"/>
                    <a:ext cx="287338" cy="307975"/>
                    <a:chOff x="3108" y="2128"/>
                    <a:chExt cx="181" cy="194"/>
                  </a:xfrm>
                  <a:solidFill>
                    <a:srgbClr val="0078D7"/>
                  </a:solidFill>
                </p:grpSpPr>
                <p:sp>
                  <p:nvSpPr>
                    <p:cNvPr id="410"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11"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12"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407" name="TextBox 406"/>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350" name="Straight Arrow Connector 349"/>
              <p:cNvCxnSpPr>
                <a:cxnSpLocks/>
              </p:cNvCxnSpPr>
              <p:nvPr/>
            </p:nvCxnSpPr>
            <p:spPr>
              <a:xfrm>
                <a:off x="8979180" y="-149202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351" name="Group 350"/>
              <p:cNvGrpSpPr/>
              <p:nvPr/>
            </p:nvGrpSpPr>
            <p:grpSpPr>
              <a:xfrm>
                <a:off x="8691374" y="-1952827"/>
                <a:ext cx="566084" cy="548640"/>
                <a:chOff x="3330910" y="5222873"/>
                <a:chExt cx="566084" cy="548640"/>
              </a:xfrm>
            </p:grpSpPr>
            <p:sp>
              <p:nvSpPr>
                <p:cNvPr id="404" name="Rectangle: Rounded Corners 403"/>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5" name="TextBox 404"/>
                <p:cNvSpPr txBox="1"/>
                <p:nvPr/>
              </p:nvSpPr>
              <p:spPr>
                <a:xfrm>
                  <a:off x="3330910"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52" name="Group 351"/>
              <p:cNvGrpSpPr/>
              <p:nvPr/>
            </p:nvGrpSpPr>
            <p:grpSpPr>
              <a:xfrm>
                <a:off x="8700096" y="-1226723"/>
                <a:ext cx="548640" cy="548640"/>
                <a:chOff x="3339632" y="5948977"/>
                <a:chExt cx="548640" cy="548640"/>
              </a:xfrm>
            </p:grpSpPr>
            <p:sp>
              <p:nvSpPr>
                <p:cNvPr id="401" name="Oval 400"/>
                <p:cNvSpPr/>
                <p:nvPr/>
              </p:nvSpPr>
              <p:spPr bwMode="auto">
                <a:xfrm>
                  <a:off x="3339632" y="5948977"/>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402" name="TextBox 401"/>
                <p:cNvSpPr txBox="1"/>
                <p:nvPr/>
              </p:nvSpPr>
              <p:spPr>
                <a:xfrm>
                  <a:off x="3353919" y="6229108"/>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403" name="Freeform 5"/>
                <p:cNvSpPr>
                  <a:spLocks noEditPoints="1"/>
                </p:cNvSpPr>
                <p:nvPr/>
              </p:nvSpPr>
              <p:spPr bwMode="auto">
                <a:xfrm>
                  <a:off x="3520268" y="6057994"/>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353" name="Group 352"/>
              <p:cNvGrpSpPr/>
              <p:nvPr/>
            </p:nvGrpSpPr>
            <p:grpSpPr>
              <a:xfrm>
                <a:off x="9734713" y="-3679669"/>
                <a:ext cx="548640" cy="548640"/>
                <a:chOff x="6775070" y="3505716"/>
                <a:chExt cx="548640" cy="548640"/>
              </a:xfrm>
            </p:grpSpPr>
            <p:sp>
              <p:nvSpPr>
                <p:cNvPr id="399" name="Oval 398"/>
                <p:cNvSpPr/>
                <p:nvPr/>
              </p:nvSpPr>
              <p:spPr bwMode="auto">
                <a:xfrm>
                  <a:off x="6775070" y="3505716"/>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400" name="TextBox 399"/>
                <p:cNvSpPr txBox="1"/>
                <p:nvPr/>
              </p:nvSpPr>
              <p:spPr>
                <a:xfrm>
                  <a:off x="6783007" y="3632685"/>
                  <a:ext cx="54070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CLIENT</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54" name="Group 353"/>
              <p:cNvGrpSpPr/>
              <p:nvPr/>
            </p:nvGrpSpPr>
            <p:grpSpPr>
              <a:xfrm>
                <a:off x="9734713" y="-2471682"/>
                <a:ext cx="548640" cy="548640"/>
                <a:chOff x="6775070" y="3505716"/>
                <a:chExt cx="548640" cy="548640"/>
              </a:xfrm>
            </p:grpSpPr>
            <p:sp>
              <p:nvSpPr>
                <p:cNvPr id="397" name="Oval 396"/>
                <p:cNvSpPr/>
                <p:nvPr/>
              </p:nvSpPr>
              <p:spPr bwMode="auto">
                <a:xfrm>
                  <a:off x="6775070" y="3505716"/>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98" name="TextBox 397"/>
                <p:cNvSpPr txBox="1"/>
                <p:nvPr/>
              </p:nvSpPr>
              <p:spPr>
                <a:xfrm>
                  <a:off x="6783007" y="3632685"/>
                  <a:ext cx="54070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355" name="Hexagon 354"/>
              <p:cNvSpPr/>
              <p:nvPr/>
            </p:nvSpPr>
            <p:spPr bwMode="auto">
              <a:xfrm>
                <a:off x="10608831" y="-3932761"/>
                <a:ext cx="2557218" cy="2259110"/>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6" name="Group 355"/>
              <p:cNvGrpSpPr/>
              <p:nvPr/>
            </p:nvGrpSpPr>
            <p:grpSpPr>
              <a:xfrm>
                <a:off x="11131790" y="-3486052"/>
                <a:ext cx="1524000" cy="1346340"/>
                <a:chOff x="2859572" y="3689648"/>
                <a:chExt cx="1524000" cy="1346340"/>
              </a:xfrm>
            </p:grpSpPr>
            <p:sp>
              <p:nvSpPr>
                <p:cNvPr id="395" name="Hexagon 394"/>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6" name="TextBox 395"/>
                <p:cNvSpPr txBox="1"/>
                <p:nvPr/>
              </p:nvSpPr>
              <p:spPr>
                <a:xfrm>
                  <a:off x="3227684" y="3783978"/>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357" name="Oval 356"/>
              <p:cNvSpPr/>
              <p:nvPr/>
            </p:nvSpPr>
            <p:spPr bwMode="auto">
              <a:xfrm>
                <a:off x="11833686" y="-3532581"/>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grpSp>
            <p:nvGrpSpPr>
              <p:cNvPr id="358" name="Group 357"/>
              <p:cNvGrpSpPr/>
              <p:nvPr/>
            </p:nvGrpSpPr>
            <p:grpSpPr>
              <a:xfrm>
                <a:off x="11552030" y="-4232333"/>
                <a:ext cx="690544" cy="575703"/>
                <a:chOff x="3279812" y="2943367"/>
                <a:chExt cx="690544" cy="575703"/>
              </a:xfrm>
            </p:grpSpPr>
            <p:grpSp>
              <p:nvGrpSpPr>
                <p:cNvPr id="388" name="Group 387"/>
                <p:cNvGrpSpPr/>
                <p:nvPr/>
              </p:nvGrpSpPr>
              <p:grpSpPr>
                <a:xfrm>
                  <a:off x="3354872" y="2943367"/>
                  <a:ext cx="533400" cy="575703"/>
                  <a:chOff x="4933950" y="3378200"/>
                  <a:chExt cx="287338" cy="307975"/>
                </a:xfrm>
              </p:grpSpPr>
              <p:sp>
                <p:nvSpPr>
                  <p:cNvPr id="390"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391" name="Group 8"/>
                  <p:cNvGrpSpPr>
                    <a:grpSpLocks noChangeAspect="1"/>
                  </p:cNvGrpSpPr>
                  <p:nvPr/>
                </p:nvGrpSpPr>
                <p:grpSpPr bwMode="auto">
                  <a:xfrm>
                    <a:off x="4933950" y="3378200"/>
                    <a:ext cx="287338" cy="307975"/>
                    <a:chOff x="3108" y="2128"/>
                    <a:chExt cx="181" cy="194"/>
                  </a:xfrm>
                  <a:solidFill>
                    <a:srgbClr val="0078D7"/>
                  </a:solidFill>
                </p:grpSpPr>
                <p:sp>
                  <p:nvSpPr>
                    <p:cNvPr id="392"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93"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94"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389" name="TextBox 388"/>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359" name="Straight Arrow Connector 358"/>
              <p:cNvCxnSpPr>
                <a:cxnSpLocks/>
              </p:cNvCxnSpPr>
              <p:nvPr/>
            </p:nvCxnSpPr>
            <p:spPr>
              <a:xfrm>
                <a:off x="11890934" y="-149202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360" name="Group 359"/>
              <p:cNvGrpSpPr/>
              <p:nvPr/>
            </p:nvGrpSpPr>
            <p:grpSpPr>
              <a:xfrm>
                <a:off x="11603128" y="-1952827"/>
                <a:ext cx="566084" cy="548640"/>
                <a:chOff x="3330910" y="5222873"/>
                <a:chExt cx="566084" cy="548640"/>
              </a:xfrm>
            </p:grpSpPr>
            <p:sp>
              <p:nvSpPr>
                <p:cNvPr id="386" name="Rectangle: Rounded Corners 385"/>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7" name="TextBox 386"/>
                <p:cNvSpPr txBox="1"/>
                <p:nvPr/>
              </p:nvSpPr>
              <p:spPr>
                <a:xfrm>
                  <a:off x="3330910"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61" name="Group 360"/>
              <p:cNvGrpSpPr/>
              <p:nvPr/>
            </p:nvGrpSpPr>
            <p:grpSpPr>
              <a:xfrm>
                <a:off x="11611850" y="-1226723"/>
                <a:ext cx="548640" cy="548640"/>
                <a:chOff x="3339632" y="5948977"/>
                <a:chExt cx="548640" cy="548640"/>
              </a:xfrm>
            </p:grpSpPr>
            <p:sp>
              <p:nvSpPr>
                <p:cNvPr id="383" name="Oval 382"/>
                <p:cNvSpPr/>
                <p:nvPr/>
              </p:nvSpPr>
              <p:spPr bwMode="auto">
                <a:xfrm>
                  <a:off x="3339632" y="5948977"/>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84" name="TextBox 383"/>
                <p:cNvSpPr txBox="1"/>
                <p:nvPr/>
              </p:nvSpPr>
              <p:spPr>
                <a:xfrm>
                  <a:off x="3353919" y="6229108"/>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385" name="Freeform 5"/>
                <p:cNvSpPr>
                  <a:spLocks noEditPoints="1"/>
                </p:cNvSpPr>
                <p:nvPr/>
              </p:nvSpPr>
              <p:spPr bwMode="auto">
                <a:xfrm>
                  <a:off x="3520268" y="6057994"/>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362" name="Group 361"/>
              <p:cNvGrpSpPr/>
              <p:nvPr/>
            </p:nvGrpSpPr>
            <p:grpSpPr>
              <a:xfrm>
                <a:off x="10628555" y="-3679669"/>
                <a:ext cx="548640" cy="548640"/>
                <a:chOff x="6775070" y="3505716"/>
                <a:chExt cx="548640" cy="548640"/>
              </a:xfrm>
            </p:grpSpPr>
            <p:sp>
              <p:nvSpPr>
                <p:cNvPr id="381" name="Oval 380"/>
                <p:cNvSpPr/>
                <p:nvPr/>
              </p:nvSpPr>
              <p:spPr bwMode="auto">
                <a:xfrm>
                  <a:off x="6775070" y="3505716"/>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82" name="TextBox 381"/>
                <p:cNvSpPr txBox="1"/>
                <p:nvPr/>
              </p:nvSpPr>
              <p:spPr>
                <a:xfrm>
                  <a:off x="6783007" y="3632685"/>
                  <a:ext cx="54070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63" name="Group 362"/>
              <p:cNvGrpSpPr/>
              <p:nvPr/>
            </p:nvGrpSpPr>
            <p:grpSpPr>
              <a:xfrm>
                <a:off x="10628555" y="-2471682"/>
                <a:ext cx="548640" cy="548640"/>
                <a:chOff x="6775070" y="3505716"/>
                <a:chExt cx="548640" cy="548640"/>
              </a:xfrm>
            </p:grpSpPr>
            <p:sp>
              <p:nvSpPr>
                <p:cNvPr id="379" name="Oval 378"/>
                <p:cNvSpPr/>
                <p:nvPr/>
              </p:nvSpPr>
              <p:spPr bwMode="auto">
                <a:xfrm>
                  <a:off x="6775070" y="3505716"/>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80" name="TextBox 379"/>
                <p:cNvSpPr txBox="1"/>
                <p:nvPr/>
              </p:nvSpPr>
              <p:spPr>
                <a:xfrm>
                  <a:off x="6783007" y="3632685"/>
                  <a:ext cx="54070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CLIENT</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64" name="Group 363"/>
              <p:cNvGrpSpPr/>
              <p:nvPr/>
            </p:nvGrpSpPr>
            <p:grpSpPr>
              <a:xfrm>
                <a:off x="8709034" y="-3125218"/>
                <a:ext cx="512143" cy="350865"/>
                <a:chOff x="2439828" y="-3055891"/>
                <a:chExt cx="512143" cy="350865"/>
              </a:xfrm>
            </p:grpSpPr>
            <p:sp>
              <p:nvSpPr>
                <p:cNvPr id="377" name="Rectangle: Rounded Corners 376"/>
                <p:cNvSpPr/>
                <p:nvPr/>
              </p:nvSpPr>
              <p:spPr bwMode="auto">
                <a:xfrm>
                  <a:off x="2468887" y="-30432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714" kern="0" dirty="0">
                    <a:gradFill>
                      <a:gsLst>
                        <a:gs pos="0">
                          <a:srgbClr val="353535"/>
                        </a:gs>
                        <a:gs pos="100000">
                          <a:srgbClr val="353535"/>
                        </a:gs>
                      </a:gsLst>
                      <a:lin ang="5400000" scaled="0"/>
                    </a:gradFill>
                    <a:latin typeface="Segoe UI Semilight"/>
                    <a:ea typeface="Segoe UI" pitchFamily="34" charset="0"/>
                    <a:cs typeface="Segoe UI" pitchFamily="34" charset="0"/>
                  </a:endParaRPr>
                </a:p>
              </p:txBody>
            </p:sp>
            <p:sp>
              <p:nvSpPr>
                <p:cNvPr id="378" name="TextBox 377"/>
                <p:cNvSpPr txBox="1"/>
                <p:nvPr/>
              </p:nvSpPr>
              <p:spPr>
                <a:xfrm>
                  <a:off x="2439828" y="-30558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X</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65" name="Group 364"/>
              <p:cNvGrpSpPr/>
              <p:nvPr/>
            </p:nvGrpSpPr>
            <p:grpSpPr>
              <a:xfrm>
                <a:off x="8705019" y="-2783845"/>
                <a:ext cx="512143" cy="350865"/>
                <a:chOff x="3028729" y="-3093991"/>
                <a:chExt cx="512143" cy="350865"/>
              </a:xfrm>
            </p:grpSpPr>
            <p:sp>
              <p:nvSpPr>
                <p:cNvPr id="375" name="Rectangle: Rounded Corners 374"/>
                <p:cNvSpPr/>
                <p:nvPr/>
              </p:nvSpPr>
              <p:spPr bwMode="auto">
                <a:xfrm>
                  <a:off x="3064244" y="-30813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6" name="TextBox 375"/>
                <p:cNvSpPr txBox="1"/>
                <p:nvPr/>
              </p:nvSpPr>
              <p:spPr>
                <a:xfrm>
                  <a:off x="3028729" y="-30939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Y</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366" name="Straight Arrow Connector 365"/>
              <p:cNvCxnSpPr>
                <a:cxnSpLocks/>
              </p:cNvCxnSpPr>
              <p:nvPr/>
            </p:nvCxnSpPr>
            <p:spPr>
              <a:xfrm>
                <a:off x="11890938" y="-2790154"/>
                <a:ext cx="0" cy="802392"/>
              </a:xfrm>
              <a:prstGeom prst="straightConnector1">
                <a:avLst/>
              </a:prstGeom>
              <a:noFill/>
              <a:ln w="12700" cap="flat" cmpd="sng" algn="ctr">
                <a:solidFill>
                  <a:srgbClr val="E6E6E6">
                    <a:lumMod val="50000"/>
                  </a:srgbClr>
                </a:solidFill>
                <a:prstDash val="solid"/>
                <a:headEnd type="none"/>
                <a:tailEnd type="arrow" w="sm" len="sm"/>
              </a:ln>
              <a:effectLst/>
            </p:spPr>
          </p:cxnSp>
          <p:sp>
            <p:nvSpPr>
              <p:cNvPr id="367" name="Oval 366"/>
              <p:cNvSpPr/>
              <p:nvPr/>
            </p:nvSpPr>
            <p:spPr bwMode="auto">
              <a:xfrm>
                <a:off x="9575909" y="-3065256"/>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68" name="Oval 367"/>
              <p:cNvSpPr/>
              <p:nvPr/>
            </p:nvSpPr>
            <p:spPr bwMode="auto">
              <a:xfrm>
                <a:off x="9575909" y="-2697545"/>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69" name="Oval 368"/>
              <p:cNvSpPr/>
              <p:nvPr/>
            </p:nvSpPr>
            <p:spPr bwMode="auto">
              <a:xfrm>
                <a:off x="11179277" y="-3065256"/>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70" name="Oval 369"/>
              <p:cNvSpPr/>
              <p:nvPr/>
            </p:nvSpPr>
            <p:spPr bwMode="auto">
              <a:xfrm>
                <a:off x="11179277" y="-2697545"/>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grpSp>
            <p:nvGrpSpPr>
              <p:cNvPr id="371" name="Group 370"/>
              <p:cNvGrpSpPr/>
              <p:nvPr/>
            </p:nvGrpSpPr>
            <p:grpSpPr>
              <a:xfrm>
                <a:off x="11633664" y="-2987478"/>
                <a:ext cx="512143" cy="350865"/>
                <a:chOff x="2736969" y="-2619756"/>
                <a:chExt cx="512143" cy="350865"/>
              </a:xfrm>
            </p:grpSpPr>
            <p:sp>
              <p:nvSpPr>
                <p:cNvPr id="373" name="Rectangle: Rounded Corners 372"/>
                <p:cNvSpPr/>
                <p:nvPr/>
              </p:nvSpPr>
              <p:spPr bwMode="auto">
                <a:xfrm>
                  <a:off x="2766566" y="-2604900"/>
                  <a:ext cx="442673" cy="269019"/>
                </a:xfrm>
                <a:prstGeom prst="roundRect">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4" name="TextBox 373"/>
                <p:cNvSpPr txBox="1"/>
                <p:nvPr/>
              </p:nvSpPr>
              <p:spPr>
                <a:xfrm>
                  <a:off x="2736969" y="-2619756"/>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Z</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372" name="Oval 371"/>
              <p:cNvSpPr/>
              <p:nvPr/>
            </p:nvSpPr>
            <p:spPr bwMode="auto">
              <a:xfrm>
                <a:off x="11833686" y="-2217086"/>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grpSp>
        <p:sp>
          <p:nvSpPr>
            <p:cNvPr id="247" name="Hexagon 246"/>
            <p:cNvSpPr/>
            <p:nvPr/>
          </p:nvSpPr>
          <p:spPr bwMode="auto">
            <a:xfrm>
              <a:off x="458872" y="2373365"/>
              <a:ext cx="2557218" cy="2259110"/>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8" name="Straight Arrow Connector 247"/>
            <p:cNvCxnSpPr>
              <a:cxnSpLocks/>
            </p:cNvCxnSpPr>
            <p:nvPr/>
          </p:nvCxnSpPr>
          <p:spPr>
            <a:xfrm flipH="1">
              <a:off x="1749675" y="2632871"/>
              <a:ext cx="1" cy="1685493"/>
            </a:xfrm>
            <a:prstGeom prst="straightConnector1">
              <a:avLst/>
            </a:prstGeom>
            <a:noFill/>
            <a:ln w="12700" cap="flat" cmpd="sng" algn="ctr">
              <a:solidFill>
                <a:srgbClr val="E6E6E6">
                  <a:lumMod val="50000"/>
                </a:srgbClr>
              </a:solidFill>
              <a:prstDash val="solid"/>
              <a:headEnd type="none"/>
              <a:tailEnd type="arrow" w="sm" len="sm"/>
            </a:ln>
            <a:effectLst/>
          </p:spPr>
        </p:cxnSp>
        <p:grpSp>
          <p:nvGrpSpPr>
            <p:cNvPr id="249" name="Group 248"/>
            <p:cNvGrpSpPr/>
            <p:nvPr/>
          </p:nvGrpSpPr>
          <p:grpSpPr>
            <a:xfrm>
              <a:off x="981831" y="2820074"/>
              <a:ext cx="1524000" cy="1346340"/>
              <a:chOff x="2859572" y="3689648"/>
              <a:chExt cx="1524000" cy="1346340"/>
            </a:xfrm>
          </p:grpSpPr>
          <p:sp>
            <p:nvSpPr>
              <p:cNvPr id="340" name="Hexagon 339"/>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1" name="TextBox 340"/>
              <p:cNvSpPr txBox="1"/>
              <p:nvPr/>
            </p:nvSpPr>
            <p:spPr>
              <a:xfrm>
                <a:off x="3227684" y="3778430"/>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250" name="Oval 249"/>
            <p:cNvSpPr/>
            <p:nvPr/>
          </p:nvSpPr>
          <p:spPr bwMode="auto">
            <a:xfrm>
              <a:off x="1683727" y="4089040"/>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251" name="Oval 250"/>
            <p:cNvSpPr/>
            <p:nvPr/>
          </p:nvSpPr>
          <p:spPr bwMode="auto">
            <a:xfrm>
              <a:off x="1683727" y="2773545"/>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cxnSp>
          <p:nvCxnSpPr>
            <p:cNvPr id="252" name="Straight Arrow Connector 251"/>
            <p:cNvCxnSpPr>
              <a:cxnSpLocks/>
              <a:endCxn id="338" idx="6"/>
            </p:cNvCxnSpPr>
            <p:nvPr/>
          </p:nvCxnSpPr>
          <p:spPr>
            <a:xfrm>
              <a:off x="1740975" y="188092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cxnSp>
          <p:nvCxnSpPr>
            <p:cNvPr id="253" name="Straight Arrow Connector 252"/>
            <p:cNvCxnSpPr>
              <a:cxnSpLocks/>
            </p:cNvCxnSpPr>
            <p:nvPr/>
          </p:nvCxnSpPr>
          <p:spPr>
            <a:xfrm>
              <a:off x="3100105" y="3502919"/>
              <a:ext cx="274549" cy="0"/>
            </a:xfrm>
            <a:prstGeom prst="straightConnector1">
              <a:avLst/>
            </a:prstGeom>
            <a:noFill/>
            <a:ln w="25400" cap="rnd" cmpd="sng" algn="ctr">
              <a:solidFill>
                <a:srgbClr val="0078D7"/>
              </a:solidFill>
              <a:prstDash val="solid"/>
              <a:headEnd type="none"/>
              <a:tailEnd type="arrow" w="lg" len="med"/>
            </a:ln>
            <a:effectLst/>
          </p:spPr>
        </p:cxnSp>
        <p:grpSp>
          <p:nvGrpSpPr>
            <p:cNvPr id="254" name="Group 253"/>
            <p:cNvGrpSpPr/>
            <p:nvPr/>
          </p:nvGrpSpPr>
          <p:grpSpPr>
            <a:xfrm>
              <a:off x="1402071" y="2073793"/>
              <a:ext cx="690544" cy="575703"/>
              <a:chOff x="3279812" y="2943367"/>
              <a:chExt cx="690544" cy="575703"/>
            </a:xfrm>
          </p:grpSpPr>
          <p:grpSp>
            <p:nvGrpSpPr>
              <p:cNvPr id="333" name="Group 332"/>
              <p:cNvGrpSpPr/>
              <p:nvPr/>
            </p:nvGrpSpPr>
            <p:grpSpPr>
              <a:xfrm>
                <a:off x="3354872" y="2943367"/>
                <a:ext cx="533400" cy="575703"/>
                <a:chOff x="4933950" y="3378200"/>
                <a:chExt cx="287338" cy="307975"/>
              </a:xfrm>
            </p:grpSpPr>
            <p:sp>
              <p:nvSpPr>
                <p:cNvPr id="335"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336" name="Group 8"/>
                <p:cNvGrpSpPr>
                  <a:grpSpLocks noChangeAspect="1"/>
                </p:cNvGrpSpPr>
                <p:nvPr/>
              </p:nvGrpSpPr>
              <p:grpSpPr bwMode="auto">
                <a:xfrm>
                  <a:off x="4933950" y="3378200"/>
                  <a:ext cx="287338" cy="307975"/>
                  <a:chOff x="3108" y="2128"/>
                  <a:chExt cx="181" cy="194"/>
                </a:xfrm>
                <a:solidFill>
                  <a:srgbClr val="0078D7"/>
                </a:solidFill>
              </p:grpSpPr>
              <p:sp>
                <p:nvSpPr>
                  <p:cNvPr id="337"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8"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9"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334" name="TextBox 333"/>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APPLICATION</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255" name="Straight Arrow Connector 254"/>
            <p:cNvCxnSpPr>
              <a:cxnSpLocks/>
            </p:cNvCxnSpPr>
            <p:nvPr/>
          </p:nvCxnSpPr>
          <p:spPr>
            <a:xfrm>
              <a:off x="1740975" y="481409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256" name="Group 255"/>
            <p:cNvGrpSpPr/>
            <p:nvPr/>
          </p:nvGrpSpPr>
          <p:grpSpPr>
            <a:xfrm>
              <a:off x="1453169" y="4353299"/>
              <a:ext cx="566084" cy="548640"/>
              <a:chOff x="3330910" y="5222873"/>
              <a:chExt cx="566084" cy="548640"/>
            </a:xfrm>
          </p:grpSpPr>
          <p:sp>
            <p:nvSpPr>
              <p:cNvPr id="331" name="Rectangle: Rounded Corners 330"/>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2" name="TextBox 331"/>
              <p:cNvSpPr txBox="1"/>
              <p:nvPr/>
            </p:nvSpPr>
            <p:spPr>
              <a:xfrm>
                <a:off x="3330910"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57" name="Group 256"/>
            <p:cNvGrpSpPr/>
            <p:nvPr/>
          </p:nvGrpSpPr>
          <p:grpSpPr>
            <a:xfrm>
              <a:off x="1461891" y="5079403"/>
              <a:ext cx="548640" cy="548640"/>
              <a:chOff x="2705274" y="-1226723"/>
              <a:chExt cx="548640" cy="548640"/>
            </a:xfrm>
          </p:grpSpPr>
          <p:sp>
            <p:nvSpPr>
              <p:cNvPr id="328" name="Oval 327"/>
              <p:cNvSpPr/>
              <p:nvPr/>
            </p:nvSpPr>
            <p:spPr bwMode="auto">
              <a:xfrm>
                <a:off x="2705274" y="-1226723"/>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29" name="TextBox 328"/>
              <p:cNvSpPr txBox="1"/>
              <p:nvPr/>
            </p:nvSpPr>
            <p:spPr>
              <a:xfrm>
                <a:off x="2719561" y="-946592"/>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330" name="Freeform 5"/>
              <p:cNvSpPr>
                <a:spLocks noEditPoints="1"/>
              </p:cNvSpPr>
              <p:nvPr/>
            </p:nvSpPr>
            <p:spPr bwMode="auto">
              <a:xfrm>
                <a:off x="2885910" y="-1117706"/>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258" name="Hexagon 257"/>
            <p:cNvSpPr/>
            <p:nvPr/>
          </p:nvSpPr>
          <p:spPr bwMode="auto">
            <a:xfrm>
              <a:off x="3454536" y="2373365"/>
              <a:ext cx="2557218" cy="2259110"/>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9" name="Straight Arrow Connector 258"/>
            <p:cNvCxnSpPr>
              <a:cxnSpLocks/>
            </p:cNvCxnSpPr>
            <p:nvPr/>
          </p:nvCxnSpPr>
          <p:spPr>
            <a:xfrm>
              <a:off x="4731797" y="2649496"/>
              <a:ext cx="8571" cy="1667069"/>
            </a:xfrm>
            <a:prstGeom prst="straightConnector1">
              <a:avLst/>
            </a:prstGeom>
            <a:noFill/>
            <a:ln w="12700" cap="flat" cmpd="sng" algn="ctr">
              <a:solidFill>
                <a:srgbClr val="E6E6E6">
                  <a:lumMod val="50000"/>
                </a:srgbClr>
              </a:solidFill>
              <a:prstDash val="solid"/>
              <a:headEnd type="none"/>
              <a:tailEnd type="arrow" w="sm" len="sm"/>
            </a:ln>
            <a:effectLst/>
          </p:spPr>
        </p:cxnSp>
        <p:grpSp>
          <p:nvGrpSpPr>
            <p:cNvPr id="260" name="Group 259"/>
            <p:cNvGrpSpPr/>
            <p:nvPr/>
          </p:nvGrpSpPr>
          <p:grpSpPr>
            <a:xfrm>
              <a:off x="3977495" y="2820074"/>
              <a:ext cx="1524000" cy="1346340"/>
              <a:chOff x="2859572" y="3689648"/>
              <a:chExt cx="1524000" cy="1346340"/>
            </a:xfrm>
          </p:grpSpPr>
          <p:sp>
            <p:nvSpPr>
              <p:cNvPr id="326" name="Hexagon 325"/>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7" name="TextBox 326"/>
              <p:cNvSpPr txBox="1"/>
              <p:nvPr/>
            </p:nvSpPr>
            <p:spPr>
              <a:xfrm>
                <a:off x="3227684" y="3785230"/>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261" name="Oval 260"/>
            <p:cNvSpPr/>
            <p:nvPr/>
          </p:nvSpPr>
          <p:spPr bwMode="auto">
            <a:xfrm>
              <a:off x="4679391" y="4091974"/>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262" name="Oval 261"/>
            <p:cNvSpPr/>
            <p:nvPr/>
          </p:nvSpPr>
          <p:spPr bwMode="auto">
            <a:xfrm>
              <a:off x="4679391" y="2773545"/>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cxnSp>
          <p:nvCxnSpPr>
            <p:cNvPr id="263" name="Straight Arrow Connector 262"/>
            <p:cNvCxnSpPr>
              <a:cxnSpLocks/>
              <a:endCxn id="324" idx="6"/>
            </p:cNvCxnSpPr>
            <p:nvPr/>
          </p:nvCxnSpPr>
          <p:spPr>
            <a:xfrm>
              <a:off x="4736639" y="188092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264" name="Group 263"/>
            <p:cNvGrpSpPr/>
            <p:nvPr/>
          </p:nvGrpSpPr>
          <p:grpSpPr>
            <a:xfrm>
              <a:off x="4397735" y="2073793"/>
              <a:ext cx="690544" cy="575703"/>
              <a:chOff x="3279812" y="2943367"/>
              <a:chExt cx="690544" cy="575703"/>
            </a:xfrm>
          </p:grpSpPr>
          <p:grpSp>
            <p:nvGrpSpPr>
              <p:cNvPr id="319" name="Group 318"/>
              <p:cNvGrpSpPr/>
              <p:nvPr/>
            </p:nvGrpSpPr>
            <p:grpSpPr>
              <a:xfrm>
                <a:off x="3354872" y="2943367"/>
                <a:ext cx="533400" cy="575703"/>
                <a:chOff x="4933950" y="3378200"/>
                <a:chExt cx="287338" cy="307975"/>
              </a:xfrm>
            </p:grpSpPr>
            <p:sp>
              <p:nvSpPr>
                <p:cNvPr id="321"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322" name="Group 8"/>
                <p:cNvGrpSpPr>
                  <a:grpSpLocks noChangeAspect="1"/>
                </p:cNvGrpSpPr>
                <p:nvPr/>
              </p:nvGrpSpPr>
              <p:grpSpPr bwMode="auto">
                <a:xfrm>
                  <a:off x="4933950" y="3378200"/>
                  <a:ext cx="287338" cy="307975"/>
                  <a:chOff x="3108" y="2128"/>
                  <a:chExt cx="181" cy="194"/>
                </a:xfrm>
                <a:solidFill>
                  <a:srgbClr val="0078D7"/>
                </a:solidFill>
              </p:grpSpPr>
              <p:sp>
                <p:nvSpPr>
                  <p:cNvPr id="323"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4"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5"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320" name="TextBox 319"/>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APPLICATION</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265" name="Straight Arrow Connector 264"/>
            <p:cNvCxnSpPr>
              <a:cxnSpLocks/>
            </p:cNvCxnSpPr>
            <p:nvPr/>
          </p:nvCxnSpPr>
          <p:spPr>
            <a:xfrm>
              <a:off x="4736639" y="481409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266" name="Group 265"/>
            <p:cNvGrpSpPr/>
            <p:nvPr/>
          </p:nvGrpSpPr>
          <p:grpSpPr>
            <a:xfrm>
              <a:off x="4448833" y="4353299"/>
              <a:ext cx="566084" cy="548640"/>
              <a:chOff x="3330910" y="5222873"/>
              <a:chExt cx="566084" cy="548640"/>
            </a:xfrm>
          </p:grpSpPr>
          <p:sp>
            <p:nvSpPr>
              <p:cNvPr id="317" name="Rectangle: Rounded Corners 316"/>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8" name="TextBox 317"/>
              <p:cNvSpPr txBox="1"/>
              <p:nvPr/>
            </p:nvSpPr>
            <p:spPr>
              <a:xfrm>
                <a:off x="3330910"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67" name="Group 266"/>
            <p:cNvGrpSpPr/>
            <p:nvPr/>
          </p:nvGrpSpPr>
          <p:grpSpPr>
            <a:xfrm>
              <a:off x="4457555" y="5079403"/>
              <a:ext cx="548640" cy="548640"/>
              <a:chOff x="3339632" y="5948977"/>
              <a:chExt cx="548640" cy="548640"/>
            </a:xfrm>
          </p:grpSpPr>
          <p:sp>
            <p:nvSpPr>
              <p:cNvPr id="314" name="Oval 313"/>
              <p:cNvSpPr/>
              <p:nvPr/>
            </p:nvSpPr>
            <p:spPr bwMode="auto">
              <a:xfrm>
                <a:off x="3339632" y="5948977"/>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15" name="TextBox 314"/>
              <p:cNvSpPr txBox="1"/>
              <p:nvPr/>
            </p:nvSpPr>
            <p:spPr>
              <a:xfrm>
                <a:off x="3353919" y="6229108"/>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316" name="Freeform 5"/>
              <p:cNvSpPr>
                <a:spLocks noEditPoints="1"/>
              </p:cNvSpPr>
              <p:nvPr/>
            </p:nvSpPr>
            <p:spPr bwMode="auto">
              <a:xfrm>
                <a:off x="3520268" y="6057994"/>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268" name="TextBox 267"/>
            <p:cNvSpPr txBox="1"/>
            <p:nvPr/>
          </p:nvSpPr>
          <p:spPr>
            <a:xfrm>
              <a:off x="2991179" y="3170603"/>
              <a:ext cx="527199" cy="2954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816"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Step 1</a:t>
              </a:r>
              <a:endParaRPr lang="en-US" sz="714"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69" name="TextBox 268"/>
            <p:cNvSpPr txBox="1"/>
            <p:nvPr/>
          </p:nvSpPr>
          <p:spPr>
            <a:xfrm>
              <a:off x="3237379" y="5068498"/>
              <a:ext cx="527199" cy="2954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816"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Step 2</a:t>
              </a:r>
              <a:endParaRPr lang="en-US" sz="714"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270" name="Straight Arrow Connector 269"/>
            <p:cNvCxnSpPr>
              <a:cxnSpLocks/>
            </p:cNvCxnSpPr>
            <p:nvPr/>
          </p:nvCxnSpPr>
          <p:spPr>
            <a:xfrm flipH="1">
              <a:off x="3289949" y="4756480"/>
              <a:ext cx="721138" cy="1236908"/>
            </a:xfrm>
            <a:prstGeom prst="straightConnector1">
              <a:avLst/>
            </a:prstGeom>
            <a:noFill/>
            <a:ln w="25400" cap="flat" cmpd="sng" algn="ctr">
              <a:solidFill>
                <a:srgbClr val="0078D7"/>
              </a:solidFill>
              <a:prstDash val="solid"/>
              <a:headEnd type="none"/>
              <a:tailEnd type="arrow" w="lg" len="med"/>
            </a:ln>
            <a:effectLst/>
          </p:spPr>
        </p:cxnSp>
        <p:sp>
          <p:nvSpPr>
            <p:cNvPr id="271" name="Arc 270"/>
            <p:cNvSpPr/>
            <p:nvPr/>
          </p:nvSpPr>
          <p:spPr>
            <a:xfrm rot="10269661">
              <a:off x="2664915" y="3234024"/>
              <a:ext cx="7101476" cy="3162418"/>
            </a:xfrm>
            <a:prstGeom prst="arc">
              <a:avLst>
                <a:gd name="adj1" fmla="val 12328623"/>
                <a:gd name="adj2" fmla="val 20728517"/>
              </a:avLst>
            </a:prstGeom>
            <a:noFill/>
            <a:ln w="25400" cap="flat" cmpd="sng" algn="ctr">
              <a:solidFill>
                <a:srgbClr val="0078D7"/>
              </a:solidFill>
              <a:prstDash val="solid"/>
              <a:headEnd type="arrow" w="lg" len="med"/>
              <a:tailEnd type="none" w="lg" len="med"/>
            </a:ln>
            <a:effectLst/>
          </p:spPr>
          <p:txBody>
            <a:bodyPr rtlCol="0" anchor="ctr"/>
            <a:lstStyle/>
            <a:p>
              <a:pPr algn="ctr" defTabSz="951304">
                <a:defRPr/>
              </a:pPr>
              <a:endParaRPr lang="en-US" sz="1836" kern="0" dirty="0">
                <a:solidFill>
                  <a:srgbClr val="353535"/>
                </a:solidFill>
                <a:latin typeface="Segoe UI Semilight"/>
              </a:endParaRPr>
            </a:p>
          </p:txBody>
        </p:sp>
        <p:grpSp>
          <p:nvGrpSpPr>
            <p:cNvPr id="272" name="Group 271"/>
            <p:cNvGrpSpPr/>
            <p:nvPr/>
          </p:nvGrpSpPr>
          <p:grpSpPr>
            <a:xfrm>
              <a:off x="1196445" y="3164364"/>
              <a:ext cx="512143" cy="350865"/>
              <a:chOff x="2439828" y="-3055891"/>
              <a:chExt cx="512143" cy="350865"/>
            </a:xfrm>
          </p:grpSpPr>
          <p:sp>
            <p:nvSpPr>
              <p:cNvPr id="312" name="Rectangle: Rounded Corners 311"/>
              <p:cNvSpPr/>
              <p:nvPr/>
            </p:nvSpPr>
            <p:spPr bwMode="auto">
              <a:xfrm>
                <a:off x="2468887" y="-30432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714" kern="0" dirty="0">
                  <a:gradFill>
                    <a:gsLst>
                      <a:gs pos="0">
                        <a:srgbClr val="353535"/>
                      </a:gs>
                      <a:gs pos="100000">
                        <a:srgbClr val="353535"/>
                      </a:gs>
                    </a:gsLst>
                    <a:lin ang="5400000" scaled="0"/>
                  </a:gradFill>
                  <a:latin typeface="Segoe UI Semilight"/>
                  <a:ea typeface="Segoe UI" pitchFamily="34" charset="0"/>
                  <a:cs typeface="Segoe UI" pitchFamily="34" charset="0"/>
                </a:endParaRPr>
              </a:p>
            </p:txBody>
          </p:sp>
          <p:sp>
            <p:nvSpPr>
              <p:cNvPr id="313" name="TextBox 312"/>
              <p:cNvSpPr txBox="1"/>
              <p:nvPr/>
            </p:nvSpPr>
            <p:spPr>
              <a:xfrm>
                <a:off x="2439828" y="-30558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X</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73" name="Group 272"/>
            <p:cNvGrpSpPr/>
            <p:nvPr/>
          </p:nvGrpSpPr>
          <p:grpSpPr>
            <a:xfrm>
              <a:off x="1785346" y="3164364"/>
              <a:ext cx="512143" cy="350865"/>
              <a:chOff x="3028729" y="-3055891"/>
              <a:chExt cx="512143" cy="350865"/>
            </a:xfrm>
          </p:grpSpPr>
          <p:sp>
            <p:nvSpPr>
              <p:cNvPr id="310" name="Rectangle: Rounded Corners 309"/>
              <p:cNvSpPr/>
              <p:nvPr/>
            </p:nvSpPr>
            <p:spPr bwMode="auto">
              <a:xfrm>
                <a:off x="3064244" y="-30432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1" name="TextBox 310"/>
              <p:cNvSpPr txBox="1"/>
              <p:nvPr/>
            </p:nvSpPr>
            <p:spPr>
              <a:xfrm>
                <a:off x="3028729" y="-30558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Y</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74" name="Group 273"/>
            <p:cNvGrpSpPr/>
            <p:nvPr/>
          </p:nvGrpSpPr>
          <p:grpSpPr>
            <a:xfrm>
              <a:off x="1493586" y="3607063"/>
              <a:ext cx="512143" cy="350865"/>
              <a:chOff x="2736969" y="-2619756"/>
              <a:chExt cx="512143" cy="350865"/>
            </a:xfrm>
          </p:grpSpPr>
          <p:sp>
            <p:nvSpPr>
              <p:cNvPr id="308" name="Rectangle: Rounded Corners 307"/>
              <p:cNvSpPr/>
              <p:nvPr/>
            </p:nvSpPr>
            <p:spPr bwMode="auto">
              <a:xfrm>
                <a:off x="2766566" y="-2604900"/>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9" name="TextBox 308"/>
              <p:cNvSpPr txBox="1"/>
              <p:nvPr/>
            </p:nvSpPr>
            <p:spPr>
              <a:xfrm>
                <a:off x="2736969" y="-2619756"/>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Z</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75" name="Group 274"/>
            <p:cNvGrpSpPr/>
            <p:nvPr/>
          </p:nvGrpSpPr>
          <p:grpSpPr>
            <a:xfrm>
              <a:off x="4201483" y="3102841"/>
              <a:ext cx="512143" cy="350865"/>
              <a:chOff x="2439828" y="-3055891"/>
              <a:chExt cx="512143" cy="350865"/>
            </a:xfrm>
          </p:grpSpPr>
          <p:sp>
            <p:nvSpPr>
              <p:cNvPr id="306" name="Rectangle: Rounded Corners 305"/>
              <p:cNvSpPr/>
              <p:nvPr/>
            </p:nvSpPr>
            <p:spPr bwMode="auto">
              <a:xfrm>
                <a:off x="2468887" y="-30432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714" kern="0" dirty="0">
                  <a:gradFill>
                    <a:gsLst>
                      <a:gs pos="0">
                        <a:srgbClr val="353535"/>
                      </a:gs>
                      <a:gs pos="100000">
                        <a:srgbClr val="353535"/>
                      </a:gs>
                    </a:gsLst>
                    <a:lin ang="5400000" scaled="0"/>
                  </a:gradFill>
                  <a:latin typeface="Segoe UI Semilight"/>
                  <a:ea typeface="Segoe UI" pitchFamily="34" charset="0"/>
                  <a:cs typeface="Segoe UI" pitchFamily="34" charset="0"/>
                </a:endParaRPr>
              </a:p>
            </p:txBody>
          </p:sp>
          <p:sp>
            <p:nvSpPr>
              <p:cNvPr id="307" name="TextBox 306"/>
              <p:cNvSpPr txBox="1"/>
              <p:nvPr/>
            </p:nvSpPr>
            <p:spPr>
              <a:xfrm>
                <a:off x="2439828" y="-30558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X</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76" name="Group 275"/>
            <p:cNvGrpSpPr/>
            <p:nvPr/>
          </p:nvGrpSpPr>
          <p:grpSpPr>
            <a:xfrm>
              <a:off x="4790384" y="3102841"/>
              <a:ext cx="512143" cy="350865"/>
              <a:chOff x="3028729" y="-3055891"/>
              <a:chExt cx="512143" cy="350865"/>
            </a:xfrm>
          </p:grpSpPr>
          <p:sp>
            <p:nvSpPr>
              <p:cNvPr id="304" name="Rectangle: Rounded Corners 303"/>
              <p:cNvSpPr/>
              <p:nvPr/>
            </p:nvSpPr>
            <p:spPr bwMode="auto">
              <a:xfrm>
                <a:off x="3064244" y="-30432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TextBox 304"/>
              <p:cNvSpPr txBox="1"/>
              <p:nvPr/>
            </p:nvSpPr>
            <p:spPr>
              <a:xfrm>
                <a:off x="3028729" y="-30558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Y</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77" name="Group 276"/>
            <p:cNvGrpSpPr/>
            <p:nvPr/>
          </p:nvGrpSpPr>
          <p:grpSpPr>
            <a:xfrm>
              <a:off x="4489224" y="3690437"/>
              <a:ext cx="512143" cy="350865"/>
              <a:chOff x="2736969" y="-2619756"/>
              <a:chExt cx="512143" cy="350865"/>
            </a:xfrm>
          </p:grpSpPr>
          <p:sp>
            <p:nvSpPr>
              <p:cNvPr id="302" name="Rectangle: Rounded Corners 301"/>
              <p:cNvSpPr/>
              <p:nvPr/>
            </p:nvSpPr>
            <p:spPr bwMode="auto">
              <a:xfrm>
                <a:off x="2766566" y="-2604900"/>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TextBox 302"/>
              <p:cNvSpPr txBox="1"/>
              <p:nvPr/>
            </p:nvSpPr>
            <p:spPr>
              <a:xfrm>
                <a:off x="2736969" y="-2619756"/>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Z</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278" name="Oval 277"/>
            <p:cNvSpPr/>
            <p:nvPr/>
          </p:nvSpPr>
          <p:spPr bwMode="auto">
            <a:xfrm>
              <a:off x="4488268" y="3486258"/>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279" name="Oval 278"/>
            <p:cNvSpPr/>
            <p:nvPr/>
          </p:nvSpPr>
          <p:spPr bwMode="auto">
            <a:xfrm>
              <a:off x="4863439" y="3486258"/>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cxnSp>
          <p:nvCxnSpPr>
            <p:cNvPr id="280" name="Straight Arrow Connector 279"/>
            <p:cNvCxnSpPr>
              <a:cxnSpLocks/>
            </p:cNvCxnSpPr>
            <p:nvPr/>
          </p:nvCxnSpPr>
          <p:spPr>
            <a:xfrm flipH="1">
              <a:off x="1874591" y="3460867"/>
              <a:ext cx="112026" cy="13313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1" name="Straight Arrow Connector 280"/>
            <p:cNvCxnSpPr>
              <a:cxnSpLocks/>
            </p:cNvCxnSpPr>
            <p:nvPr/>
          </p:nvCxnSpPr>
          <p:spPr>
            <a:xfrm>
              <a:off x="1499000" y="3460867"/>
              <a:ext cx="112026" cy="13313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2" name="Straight Arrow Connector 281"/>
            <p:cNvCxnSpPr>
              <a:cxnSpLocks/>
            </p:cNvCxnSpPr>
            <p:nvPr/>
          </p:nvCxnSpPr>
          <p:spPr>
            <a:xfrm>
              <a:off x="1748554" y="3910503"/>
              <a:ext cx="0" cy="160950"/>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3" name="Straight Arrow Connector 282"/>
            <p:cNvCxnSpPr>
              <a:cxnSpLocks/>
            </p:cNvCxnSpPr>
            <p:nvPr/>
          </p:nvCxnSpPr>
          <p:spPr>
            <a:xfrm>
              <a:off x="4432255" y="3385150"/>
              <a:ext cx="76339" cy="9072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4" name="Straight Arrow Connector 283"/>
            <p:cNvCxnSpPr>
              <a:cxnSpLocks/>
            </p:cNvCxnSpPr>
            <p:nvPr/>
          </p:nvCxnSpPr>
          <p:spPr>
            <a:xfrm flipV="1">
              <a:off x="5002511" y="3385150"/>
              <a:ext cx="76339" cy="9072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5" name="Straight Arrow Connector 284"/>
            <p:cNvCxnSpPr>
              <a:cxnSpLocks/>
            </p:cNvCxnSpPr>
            <p:nvPr/>
          </p:nvCxnSpPr>
          <p:spPr>
            <a:xfrm flipV="1">
              <a:off x="4796330" y="3608137"/>
              <a:ext cx="76339" cy="9072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6" name="Straight Arrow Connector 285"/>
            <p:cNvCxnSpPr>
              <a:cxnSpLocks/>
            </p:cNvCxnSpPr>
            <p:nvPr/>
          </p:nvCxnSpPr>
          <p:spPr>
            <a:xfrm>
              <a:off x="4615500" y="3606248"/>
              <a:ext cx="76339" cy="9072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7" name="Straight Arrow Connector 286"/>
            <p:cNvCxnSpPr>
              <a:cxnSpLocks/>
            </p:cNvCxnSpPr>
            <p:nvPr/>
          </p:nvCxnSpPr>
          <p:spPr>
            <a:xfrm>
              <a:off x="4736639" y="3974312"/>
              <a:ext cx="0" cy="97141"/>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8" name="Straight Arrow Connector 287"/>
            <p:cNvCxnSpPr>
              <a:cxnSpLocks/>
            </p:cNvCxnSpPr>
            <p:nvPr/>
          </p:nvCxnSpPr>
          <p:spPr>
            <a:xfrm>
              <a:off x="9030724" y="2900177"/>
              <a:ext cx="273843" cy="0"/>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9" name="Straight Arrow Connector 288"/>
            <p:cNvCxnSpPr>
              <a:cxnSpLocks/>
            </p:cNvCxnSpPr>
            <p:nvPr/>
          </p:nvCxnSpPr>
          <p:spPr>
            <a:xfrm flipH="1">
              <a:off x="9030724" y="4088297"/>
              <a:ext cx="273843" cy="0"/>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0" name="Straight Arrow Connector 289"/>
            <p:cNvCxnSpPr>
              <a:cxnSpLocks/>
            </p:cNvCxnSpPr>
            <p:nvPr/>
          </p:nvCxnSpPr>
          <p:spPr>
            <a:xfrm flipH="1">
              <a:off x="7952092" y="3668770"/>
              <a:ext cx="327174" cy="0"/>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1" name="Straight Arrow Connector 290"/>
            <p:cNvCxnSpPr>
              <a:cxnSpLocks/>
            </p:cNvCxnSpPr>
            <p:nvPr/>
          </p:nvCxnSpPr>
          <p:spPr>
            <a:xfrm>
              <a:off x="7885592" y="3317905"/>
              <a:ext cx="327174" cy="0"/>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2" name="Straight Arrow Connector 291"/>
            <p:cNvCxnSpPr>
              <a:cxnSpLocks/>
              <a:stCxn id="367" idx="7"/>
            </p:cNvCxnSpPr>
            <p:nvPr/>
          </p:nvCxnSpPr>
          <p:spPr>
            <a:xfrm flipV="1">
              <a:off x="8387864" y="3136066"/>
              <a:ext cx="89748" cy="122694"/>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3" name="Straight Arrow Connector 292"/>
            <p:cNvCxnSpPr>
              <a:cxnSpLocks/>
              <a:stCxn id="397" idx="1"/>
            </p:cNvCxnSpPr>
            <p:nvPr/>
          </p:nvCxnSpPr>
          <p:spPr>
            <a:xfrm flipH="1" flipV="1">
              <a:off x="8411830" y="3762895"/>
              <a:ext cx="106585" cy="15115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4" name="Straight Arrow Connector 293"/>
            <p:cNvCxnSpPr>
              <a:cxnSpLocks/>
            </p:cNvCxnSpPr>
            <p:nvPr/>
          </p:nvCxnSpPr>
          <p:spPr>
            <a:xfrm flipH="1">
              <a:off x="9793331" y="3717381"/>
              <a:ext cx="106585" cy="15115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5" name="Straight Arrow Connector 294"/>
            <p:cNvCxnSpPr>
              <a:cxnSpLocks/>
            </p:cNvCxnSpPr>
            <p:nvPr/>
          </p:nvCxnSpPr>
          <p:spPr>
            <a:xfrm>
              <a:off x="9793331" y="3101701"/>
              <a:ext cx="106585" cy="151152"/>
            </a:xfrm>
            <a:prstGeom prst="straightConnector1">
              <a:avLst/>
            </a:prstGeom>
            <a:noFill/>
            <a:ln w="9525" cap="rnd" cmpd="sng" algn="ctr">
              <a:solidFill>
                <a:srgbClr val="E6E6E6">
                  <a:lumMod val="50000"/>
                </a:srgbClr>
              </a:solidFill>
              <a:prstDash val="solid"/>
              <a:headEnd type="none"/>
              <a:tailEnd type="arrow" w="sm" len="sm"/>
            </a:ln>
            <a:effectLst/>
          </p:spPr>
        </p:cxnSp>
        <p:grpSp>
          <p:nvGrpSpPr>
            <p:cNvPr id="296" name="Group 295"/>
            <p:cNvGrpSpPr/>
            <p:nvPr/>
          </p:nvGrpSpPr>
          <p:grpSpPr>
            <a:xfrm flipH="1">
              <a:off x="9985357" y="3350810"/>
              <a:ext cx="379043" cy="99126"/>
              <a:chOff x="9177066" y="1743890"/>
              <a:chExt cx="1371404" cy="95471"/>
            </a:xfrm>
          </p:grpSpPr>
          <p:cxnSp>
            <p:nvCxnSpPr>
              <p:cNvPr id="300" name="Straight Connector 299"/>
              <p:cNvCxnSpPr/>
              <p:nvPr/>
            </p:nvCxnSpPr>
            <p:spPr>
              <a:xfrm>
                <a:off x="9177066" y="1839361"/>
                <a:ext cx="1026192" cy="0"/>
              </a:xfrm>
              <a:prstGeom prst="line">
                <a:avLst/>
              </a:prstGeom>
              <a:noFill/>
              <a:ln w="9525" cap="flat" cmpd="sng" algn="ctr">
                <a:solidFill>
                  <a:srgbClr val="E6E6E6">
                    <a:lumMod val="50000"/>
                  </a:srgbClr>
                </a:solidFill>
                <a:prstDash val="solid"/>
                <a:headEnd type="none"/>
                <a:tailEnd type="none"/>
              </a:ln>
              <a:effectLst/>
            </p:spPr>
          </p:cxnSp>
          <p:cxnSp>
            <p:nvCxnSpPr>
              <p:cNvPr id="301" name="Straight Connector 300"/>
              <p:cNvCxnSpPr>
                <a:cxnSpLocks/>
              </p:cNvCxnSpPr>
              <p:nvPr/>
            </p:nvCxnSpPr>
            <p:spPr>
              <a:xfrm flipV="1">
                <a:off x="10192166" y="1743890"/>
                <a:ext cx="356304" cy="95471"/>
              </a:xfrm>
              <a:prstGeom prst="line">
                <a:avLst/>
              </a:prstGeom>
              <a:noFill/>
              <a:ln w="9525" cap="flat" cmpd="sng" algn="ctr">
                <a:solidFill>
                  <a:srgbClr val="E6E6E6">
                    <a:lumMod val="50000"/>
                  </a:srgbClr>
                </a:solidFill>
                <a:prstDash val="solid"/>
                <a:headEnd type="none"/>
                <a:tailEnd type="none"/>
              </a:ln>
              <a:effectLst/>
            </p:spPr>
          </p:cxnSp>
        </p:grpSp>
        <p:grpSp>
          <p:nvGrpSpPr>
            <p:cNvPr id="297" name="Group 296"/>
            <p:cNvGrpSpPr/>
            <p:nvPr/>
          </p:nvGrpSpPr>
          <p:grpSpPr>
            <a:xfrm flipH="1" flipV="1">
              <a:off x="9985357" y="3506786"/>
              <a:ext cx="379043" cy="99126"/>
              <a:chOff x="9177066" y="1743890"/>
              <a:chExt cx="1371404" cy="95471"/>
            </a:xfrm>
          </p:grpSpPr>
          <p:cxnSp>
            <p:nvCxnSpPr>
              <p:cNvPr id="298" name="Straight Connector 297"/>
              <p:cNvCxnSpPr/>
              <p:nvPr/>
            </p:nvCxnSpPr>
            <p:spPr>
              <a:xfrm>
                <a:off x="9177066" y="1839361"/>
                <a:ext cx="1026192" cy="0"/>
              </a:xfrm>
              <a:prstGeom prst="line">
                <a:avLst/>
              </a:prstGeom>
              <a:noFill/>
              <a:ln w="9525" cap="rnd" cmpd="sng" algn="ctr">
                <a:solidFill>
                  <a:srgbClr val="E6E6E6">
                    <a:lumMod val="50000"/>
                  </a:srgbClr>
                </a:solidFill>
                <a:prstDash val="solid"/>
                <a:headEnd type="none"/>
                <a:tailEnd type="none" w="sm" len="sm"/>
              </a:ln>
              <a:effectLst/>
            </p:spPr>
          </p:cxnSp>
          <p:cxnSp>
            <p:nvCxnSpPr>
              <p:cNvPr id="299" name="Straight Connector 298"/>
              <p:cNvCxnSpPr>
                <a:cxnSpLocks/>
              </p:cNvCxnSpPr>
              <p:nvPr/>
            </p:nvCxnSpPr>
            <p:spPr>
              <a:xfrm flipV="1">
                <a:off x="10192166" y="1743890"/>
                <a:ext cx="356304" cy="95471"/>
              </a:xfrm>
              <a:prstGeom prst="line">
                <a:avLst/>
              </a:prstGeom>
              <a:noFill/>
              <a:ln w="9525" cap="rnd" cmpd="sng" algn="ctr">
                <a:solidFill>
                  <a:srgbClr val="E6E6E6">
                    <a:lumMod val="50000"/>
                  </a:srgbClr>
                </a:solidFill>
                <a:prstDash val="solid"/>
                <a:headEnd type="none"/>
                <a:tailEnd type="none" w="sm" len="sm"/>
              </a:ln>
              <a:effectLst/>
            </p:spPr>
          </p:cxnSp>
        </p:grpSp>
      </p:grpSp>
      <p:sp>
        <p:nvSpPr>
          <p:cNvPr id="174" name="Rectangle 173"/>
          <p:cNvSpPr/>
          <p:nvPr/>
        </p:nvSpPr>
        <p:spPr>
          <a:xfrm>
            <a:off x="187784" y="6489569"/>
            <a:ext cx="8658698" cy="382308"/>
          </a:xfrm>
          <a:prstGeom prst="rect">
            <a:avLst/>
          </a:prstGeom>
        </p:spPr>
        <p:txBody>
          <a:bodyPr wrap="square">
            <a:spAutoFit/>
          </a:bodyPr>
          <a:lstStyle/>
          <a:p>
            <a:r>
              <a:rPr lang="en-US" sz="1836" dirty="0"/>
              <a:t>Source: https://www.nginx.com/blog/refactoring-a-monolith-into-microservices/</a:t>
            </a:r>
          </a:p>
        </p:txBody>
      </p:sp>
    </p:spTree>
    <p:extLst>
      <p:ext uri="{BB962C8B-B14F-4D97-AF65-F5344CB8AC3E}">
        <p14:creationId xmlns:p14="http://schemas.microsoft.com/office/powerpoint/2010/main" val="41471953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Martin Fowler’s: Strangler Application</a:t>
            </a:r>
          </a:p>
        </p:txBody>
      </p:sp>
      <p:pic>
        <p:nvPicPr>
          <p:cNvPr id="5" name="Picture Placeholder 3"/>
          <p:cNvPicPr>
            <a:picLocks noChangeAspect="1"/>
          </p:cNvPicPr>
          <p:nvPr/>
        </p:nvPicPr>
        <p:blipFill rotWithShape="1">
          <a:blip r:embed="rId3"/>
          <a:srcRect l="8910" r="11100"/>
          <a:stretch/>
        </p:blipFill>
        <p:spPr>
          <a:xfrm>
            <a:off x="3621163" y="1356514"/>
            <a:ext cx="4131451" cy="5219751"/>
          </a:xfrm>
          <a:prstGeom prst="rect">
            <a:avLst/>
          </a:prstGeom>
        </p:spPr>
      </p:pic>
    </p:spTree>
    <p:extLst>
      <p:ext uri="{BB962C8B-B14F-4D97-AF65-F5344CB8AC3E}">
        <p14:creationId xmlns:p14="http://schemas.microsoft.com/office/powerpoint/2010/main" val="33641125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Rectangle 2"/>
          <p:cNvSpPr/>
          <p:nvPr/>
        </p:nvSpPr>
        <p:spPr>
          <a:xfrm rot="16200000">
            <a:off x="-2692698" y="3035597"/>
            <a:ext cx="6553200" cy="923330"/>
          </a:xfrm>
          <a:prstGeom prst="rect">
            <a:avLst/>
          </a:prstGeom>
        </p:spPr>
        <p:txBody>
          <a:bodyPr wrap="square">
            <a:spAutoFit/>
          </a:bodyPr>
          <a:lstStyle/>
          <a:p>
            <a:r>
              <a:rPr lang="en-US" dirty="0">
                <a:solidFill>
                  <a:schemeClr val="bg1"/>
                </a:solidFill>
              </a:rPr>
              <a:t>http://static1.businessinsider.com/image/5613135cbd86ef16008bf7db/a-former-facebook-employee-put-up-official-looking-no-tech-zone-signs-in-san-francisco-parks.jpg</a:t>
            </a:r>
          </a:p>
        </p:txBody>
      </p:sp>
    </p:spTree>
    <p:extLst>
      <p:ext uri="{BB962C8B-B14F-4D97-AF65-F5344CB8AC3E}">
        <p14:creationId xmlns:p14="http://schemas.microsoft.com/office/powerpoint/2010/main" val="1529349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Microservices and the Cloud</a:t>
            </a:r>
          </a:p>
        </p:txBody>
      </p:sp>
      <p:sp>
        <p:nvSpPr>
          <p:cNvPr id="5" name="Text Placeholder 4"/>
          <p:cNvSpPr>
            <a:spLocks noGrp="1"/>
          </p:cNvSpPr>
          <p:nvPr>
            <p:ph type="body" sz="quarter" idx="12"/>
          </p:nvPr>
        </p:nvSpPr>
        <p:spPr/>
        <p:txBody>
          <a:bodyPr/>
          <a:lstStyle/>
          <a:p>
            <a:r>
              <a:rPr lang="en-US" dirty="0"/>
              <a:t>Shawn Weisfeld</a:t>
            </a:r>
          </a:p>
          <a:p>
            <a:r>
              <a:rPr lang="en-US" dirty="0"/>
              <a:t>Sr. Technical Evangelist</a:t>
            </a:r>
          </a:p>
          <a:p>
            <a:r>
              <a:rPr lang="en-US" dirty="0"/>
              <a:t>Microsoft</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Microservice Options in Azure</a:t>
            </a:r>
          </a:p>
        </p:txBody>
      </p:sp>
    </p:spTree>
    <p:extLst>
      <p:ext uri="{BB962C8B-B14F-4D97-AF65-F5344CB8AC3E}">
        <p14:creationId xmlns:p14="http://schemas.microsoft.com/office/powerpoint/2010/main" val="26011863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Microservice tools and approaches</a:t>
            </a:r>
          </a:p>
        </p:txBody>
      </p:sp>
      <p:sp>
        <p:nvSpPr>
          <p:cNvPr id="15" name="Rectangle 14"/>
          <p:cNvSpPr/>
          <p:nvPr/>
        </p:nvSpPr>
        <p:spPr bwMode="auto">
          <a:xfrm>
            <a:off x="9092040" y="4672078"/>
            <a:ext cx="2355276"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Customizable, pick best-of-breed solutions</a:t>
            </a:r>
          </a:p>
        </p:txBody>
      </p:sp>
      <p:sp>
        <p:nvSpPr>
          <p:cNvPr id="28" name="Rectangle 27"/>
          <p:cNvSpPr/>
          <p:nvPr/>
        </p:nvSpPr>
        <p:spPr bwMode="auto">
          <a:xfrm>
            <a:off x="4873291" y="4672078"/>
            <a:ext cx="3042801"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Easy to build, </a:t>
            </a:r>
            <a:br>
              <a:rPr lang="en-US" sz="1664" kern="0" dirty="0"/>
            </a:br>
            <a:r>
              <a:rPr lang="en-US" sz="1664" kern="0" dirty="0"/>
              <a:t>deploy, and manage Microservices at scale</a:t>
            </a:r>
          </a:p>
        </p:txBody>
      </p:sp>
      <p:sp>
        <p:nvSpPr>
          <p:cNvPr id="29" name="Rectangle 28"/>
          <p:cNvSpPr/>
          <p:nvPr/>
        </p:nvSpPr>
        <p:spPr bwMode="auto">
          <a:xfrm>
            <a:off x="1271553" y="4672078"/>
            <a:ext cx="2582471"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Quick ramp up, sub second metering, zero ops</a:t>
            </a:r>
          </a:p>
        </p:txBody>
      </p:sp>
      <p:cxnSp>
        <p:nvCxnSpPr>
          <p:cNvPr id="32" name="Straight Connector 31"/>
          <p:cNvCxnSpPr/>
          <p:nvPr/>
        </p:nvCxnSpPr>
        <p:spPr>
          <a:xfrm>
            <a:off x="4242403" y="1812065"/>
            <a:ext cx="0" cy="3185696"/>
          </a:xfrm>
          <a:prstGeom prst="line">
            <a:avLst/>
          </a:prstGeom>
          <a:noFill/>
          <a:ln w="19050" cap="flat" cmpd="sng" algn="ctr">
            <a:solidFill>
              <a:srgbClr val="BFBFBF"/>
            </a:solidFill>
            <a:prstDash val="sysDot"/>
            <a:headEnd type="none"/>
            <a:tailEnd type="none"/>
          </a:ln>
          <a:effectLst/>
        </p:spPr>
      </p:cxnSp>
      <p:cxnSp>
        <p:nvCxnSpPr>
          <p:cNvPr id="33" name="Straight Connector 32"/>
          <p:cNvCxnSpPr/>
          <p:nvPr/>
        </p:nvCxnSpPr>
        <p:spPr>
          <a:xfrm>
            <a:off x="8459252" y="1812065"/>
            <a:ext cx="0" cy="3185696"/>
          </a:xfrm>
          <a:prstGeom prst="line">
            <a:avLst/>
          </a:prstGeom>
          <a:noFill/>
          <a:ln w="19050" cap="flat" cmpd="sng" algn="ctr">
            <a:solidFill>
              <a:srgbClr val="BFBFBF"/>
            </a:solidFill>
            <a:prstDash val="sysDot"/>
            <a:headEnd type="none"/>
            <a:tailEnd type="none"/>
          </a:ln>
          <a:effectLst/>
        </p:spPr>
      </p:cxnSp>
      <p:sp>
        <p:nvSpPr>
          <p:cNvPr id="38" name="Rectangle 37"/>
          <p:cNvSpPr/>
          <p:nvPr/>
        </p:nvSpPr>
        <p:spPr bwMode="auto">
          <a:xfrm>
            <a:off x="8711262" y="4190417"/>
            <a:ext cx="3124434"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Bring your own</a:t>
            </a:r>
          </a:p>
        </p:txBody>
      </p:sp>
      <p:sp>
        <p:nvSpPr>
          <p:cNvPr id="39" name="Rectangle 38"/>
          <p:cNvSpPr/>
          <p:nvPr/>
        </p:nvSpPr>
        <p:spPr bwMode="auto">
          <a:xfrm>
            <a:off x="4397185" y="4190417"/>
            <a:ext cx="4063969"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Prescriptive framework</a:t>
            </a:r>
          </a:p>
        </p:txBody>
      </p:sp>
      <p:sp>
        <p:nvSpPr>
          <p:cNvPr id="40" name="Rectangle 39"/>
          <p:cNvSpPr/>
          <p:nvPr/>
        </p:nvSpPr>
        <p:spPr bwMode="auto">
          <a:xfrm>
            <a:off x="885406" y="4190417"/>
            <a:ext cx="3360798"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“Server-less”</a:t>
            </a:r>
          </a:p>
        </p:txBody>
      </p:sp>
      <p:pic>
        <p:nvPicPr>
          <p:cNvPr id="3" name="Picture 2"/>
          <p:cNvPicPr>
            <a:picLocks noChangeAspect="1"/>
          </p:cNvPicPr>
          <p:nvPr/>
        </p:nvPicPr>
        <p:blipFill>
          <a:blip r:embed="rId3"/>
          <a:stretch>
            <a:fillRect/>
          </a:stretch>
        </p:blipFill>
        <p:spPr>
          <a:xfrm>
            <a:off x="2606568" y="2078006"/>
            <a:ext cx="1328953" cy="791716"/>
          </a:xfrm>
          <a:prstGeom prst="rect">
            <a:avLst/>
          </a:prstGeom>
        </p:spPr>
      </p:pic>
      <p:pic>
        <p:nvPicPr>
          <p:cNvPr id="6" name="Picture 5"/>
          <p:cNvPicPr>
            <a:picLocks noChangeAspect="1"/>
          </p:cNvPicPr>
          <p:nvPr/>
        </p:nvPicPr>
        <p:blipFill>
          <a:blip r:embed="rId4"/>
          <a:stretch>
            <a:fillRect/>
          </a:stretch>
        </p:blipFill>
        <p:spPr>
          <a:xfrm>
            <a:off x="1067714" y="2120371"/>
            <a:ext cx="1437344" cy="632431"/>
          </a:xfrm>
          <a:prstGeom prst="rect">
            <a:avLst/>
          </a:prstGeom>
        </p:spPr>
      </p:pic>
      <p:pic>
        <p:nvPicPr>
          <p:cNvPr id="8" name="Picture 7"/>
          <p:cNvPicPr>
            <a:picLocks noChangeAspect="1"/>
          </p:cNvPicPr>
          <p:nvPr/>
        </p:nvPicPr>
        <p:blipFill>
          <a:blip r:embed="rId5"/>
          <a:stretch>
            <a:fillRect/>
          </a:stretch>
        </p:blipFill>
        <p:spPr>
          <a:xfrm>
            <a:off x="1716705" y="2686686"/>
            <a:ext cx="1554339" cy="1262900"/>
          </a:xfrm>
          <a:prstGeom prst="rect">
            <a:avLst/>
          </a:prstGeom>
        </p:spPr>
      </p:pic>
      <p:pic>
        <p:nvPicPr>
          <p:cNvPr id="10" name="Picture 9"/>
          <p:cNvPicPr>
            <a:picLocks noChangeAspect="1"/>
          </p:cNvPicPr>
          <p:nvPr/>
        </p:nvPicPr>
        <p:blipFill>
          <a:blip r:embed="rId6"/>
          <a:stretch>
            <a:fillRect/>
          </a:stretch>
        </p:blipFill>
        <p:spPr>
          <a:xfrm>
            <a:off x="5213763" y="2237277"/>
            <a:ext cx="2234362" cy="1797204"/>
          </a:xfrm>
          <a:prstGeom prst="rect">
            <a:avLst/>
          </a:prstGeom>
        </p:spPr>
      </p:pic>
      <p:pic>
        <p:nvPicPr>
          <p:cNvPr id="12" name="Picture 11"/>
          <p:cNvPicPr>
            <a:picLocks noChangeAspect="1"/>
          </p:cNvPicPr>
          <p:nvPr/>
        </p:nvPicPr>
        <p:blipFill>
          <a:blip r:embed="rId7"/>
          <a:stretch>
            <a:fillRect/>
          </a:stretch>
        </p:blipFill>
        <p:spPr>
          <a:xfrm>
            <a:off x="8711261" y="2513388"/>
            <a:ext cx="2671520" cy="1457193"/>
          </a:xfrm>
          <a:prstGeom prst="rect">
            <a:avLst/>
          </a:prstGeom>
        </p:spPr>
      </p:pic>
      <p:pic>
        <p:nvPicPr>
          <p:cNvPr id="14" name="Picture 13"/>
          <p:cNvPicPr>
            <a:picLocks noChangeAspect="1"/>
          </p:cNvPicPr>
          <p:nvPr/>
        </p:nvPicPr>
        <p:blipFill>
          <a:blip r:embed="rId8"/>
          <a:stretch>
            <a:fillRect/>
          </a:stretch>
        </p:blipFill>
        <p:spPr>
          <a:xfrm>
            <a:off x="10047021" y="1867018"/>
            <a:ext cx="1694229" cy="980869"/>
          </a:xfrm>
          <a:prstGeom prst="rect">
            <a:avLst/>
          </a:prstGeom>
        </p:spPr>
      </p:pic>
      <p:sp>
        <p:nvSpPr>
          <p:cNvPr id="17" name="Rectangle 16"/>
          <p:cNvSpPr/>
          <p:nvPr/>
        </p:nvSpPr>
        <p:spPr>
          <a:xfrm>
            <a:off x="427037" y="1052468"/>
            <a:ext cx="3284216" cy="542399"/>
          </a:xfrm>
          <a:prstGeom prst="rect">
            <a:avLst/>
          </a:prstGeom>
        </p:spPr>
        <p:txBody>
          <a:bodyPr wrap="none">
            <a:spAutoFit/>
          </a:bodyPr>
          <a:lstStyle/>
          <a:p>
            <a:pPr lvl="0"/>
            <a:r>
              <a:rPr lang="en-US" sz="2856" kern="0" spc="-104" dirty="0">
                <a:ln w="3175">
                  <a:noFill/>
                </a:ln>
                <a:gradFill>
                  <a:gsLst>
                    <a:gs pos="1250">
                      <a:srgbClr val="0078D7"/>
                    </a:gs>
                    <a:gs pos="100000">
                      <a:srgbClr val="0078D7"/>
                    </a:gs>
                  </a:gsLst>
                  <a:lin ang="5400000" scaled="0"/>
                </a:gradFill>
                <a:latin typeface="Segoe UI Light"/>
                <a:cs typeface="Segoe UI" pitchFamily="34" charset="0"/>
              </a:rPr>
              <a:t>Technical approaches</a:t>
            </a:r>
            <a:endParaRPr lang="en-US" sz="1836" kern="0" dirty="0">
              <a:solidFill>
                <a:sysClr val="windowText" lastClr="000000"/>
              </a:solidFill>
            </a:endParaRPr>
          </a:p>
        </p:txBody>
      </p:sp>
    </p:spTree>
    <p:extLst>
      <p:ext uri="{BB962C8B-B14F-4D97-AF65-F5344CB8AC3E}">
        <p14:creationId xmlns:p14="http://schemas.microsoft.com/office/powerpoint/2010/main" val="34363855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Microservice tools and approaches</a:t>
            </a:r>
          </a:p>
        </p:txBody>
      </p:sp>
      <p:sp>
        <p:nvSpPr>
          <p:cNvPr id="15" name="Rectangle 14"/>
          <p:cNvSpPr/>
          <p:nvPr/>
        </p:nvSpPr>
        <p:spPr bwMode="auto">
          <a:xfrm>
            <a:off x="9092040" y="4672078"/>
            <a:ext cx="2355276"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Build your own</a:t>
            </a:r>
          </a:p>
        </p:txBody>
      </p:sp>
      <p:sp>
        <p:nvSpPr>
          <p:cNvPr id="28" name="Rectangle 27"/>
          <p:cNvSpPr/>
          <p:nvPr/>
        </p:nvSpPr>
        <p:spPr bwMode="auto">
          <a:xfrm>
            <a:off x="4397185" y="4672078"/>
            <a:ext cx="4063969"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Prescriptive platform for </a:t>
            </a:r>
          </a:p>
          <a:p>
            <a:pPr algn="ctr" defTabSz="969953" fontAlgn="base">
              <a:spcBef>
                <a:spcPct val="0"/>
              </a:spcBef>
              <a:spcAft>
                <a:spcPct val="0"/>
              </a:spcAft>
              <a:defRPr/>
            </a:pPr>
            <a:r>
              <a:rPr lang="en-US" sz="1664" kern="0" dirty="0"/>
              <a:t>hyperscale applications</a:t>
            </a:r>
          </a:p>
        </p:txBody>
      </p:sp>
      <p:sp>
        <p:nvSpPr>
          <p:cNvPr id="29" name="Rectangle 28"/>
          <p:cNvSpPr/>
          <p:nvPr/>
        </p:nvSpPr>
        <p:spPr bwMode="auto">
          <a:xfrm>
            <a:off x="881606" y="4672078"/>
            <a:ext cx="3360798"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Platform optimized for </a:t>
            </a:r>
            <a:br>
              <a:rPr lang="en-US" sz="1664" kern="0" dirty="0"/>
            </a:br>
            <a:r>
              <a:rPr lang="en-US" sz="1664" kern="0" dirty="0"/>
              <a:t>developer productivity </a:t>
            </a:r>
          </a:p>
          <a:p>
            <a:pPr algn="ctr" defTabSz="969953" fontAlgn="base">
              <a:spcBef>
                <a:spcPct val="0"/>
              </a:spcBef>
              <a:spcAft>
                <a:spcPct val="0"/>
              </a:spcAft>
              <a:defRPr/>
            </a:pPr>
            <a:endParaRPr lang="en-US" sz="1664" kern="0" dirty="0"/>
          </a:p>
        </p:txBody>
      </p:sp>
      <p:sp>
        <p:nvSpPr>
          <p:cNvPr id="30" name="TextBox 29"/>
          <p:cNvSpPr txBox="1"/>
          <p:nvPr/>
        </p:nvSpPr>
        <p:spPr>
          <a:xfrm>
            <a:off x="1026908" y="5764382"/>
            <a:ext cx="3578842" cy="478376"/>
          </a:xfrm>
          <a:prstGeom prst="rect">
            <a:avLst/>
          </a:prstGeom>
          <a:noFill/>
        </p:spPr>
        <p:txBody>
          <a:bodyPr wrap="square" rtlCol="0">
            <a:spAutoFit/>
          </a:bodyPr>
          <a:lstStyle/>
          <a:p>
            <a:pPr defTabSz="951156">
              <a:defRPr/>
            </a:pPr>
            <a:r>
              <a:rPr lang="en-US" sz="2448" dirty="0">
                <a:cs typeface="Segoe UI" panose="020B0502040204020203" pitchFamily="34" charset="0"/>
              </a:rPr>
              <a:t>Developer productivity</a:t>
            </a:r>
          </a:p>
        </p:txBody>
      </p:sp>
      <p:sp>
        <p:nvSpPr>
          <p:cNvPr id="31" name="TextBox 30"/>
          <p:cNvSpPr txBox="1"/>
          <p:nvPr/>
        </p:nvSpPr>
        <p:spPr>
          <a:xfrm>
            <a:off x="7005426" y="5764382"/>
            <a:ext cx="4672922" cy="478376"/>
          </a:xfrm>
          <a:prstGeom prst="rect">
            <a:avLst/>
          </a:prstGeom>
          <a:noFill/>
        </p:spPr>
        <p:txBody>
          <a:bodyPr wrap="square" rtlCol="0">
            <a:spAutoFit/>
          </a:bodyPr>
          <a:lstStyle>
            <a:defPPr>
              <a:defRPr lang="en-US"/>
            </a:defPPr>
            <a:lvl1pPr>
              <a:defRPr sz="1600">
                <a:latin typeface="Segoe UI" panose="020B0502040204020203" pitchFamily="34" charset="0"/>
                <a:cs typeface="Segoe UI" panose="020B0502040204020203" pitchFamily="34" charset="0"/>
              </a:defRPr>
            </a:lvl1pPr>
          </a:lstStyle>
          <a:p>
            <a:pPr algn="r" defTabSz="951156">
              <a:defRPr/>
            </a:pPr>
            <a:r>
              <a:rPr lang="en-US" sz="2448" kern="0" dirty="0">
                <a:latin typeface="+mn-lt"/>
              </a:rPr>
              <a:t>Infrastructure control</a:t>
            </a:r>
          </a:p>
        </p:txBody>
      </p:sp>
      <p:cxnSp>
        <p:nvCxnSpPr>
          <p:cNvPr id="32" name="Straight Connector 31"/>
          <p:cNvCxnSpPr/>
          <p:nvPr/>
        </p:nvCxnSpPr>
        <p:spPr>
          <a:xfrm>
            <a:off x="4242403" y="1812065"/>
            <a:ext cx="0" cy="3185696"/>
          </a:xfrm>
          <a:prstGeom prst="line">
            <a:avLst/>
          </a:prstGeom>
          <a:noFill/>
          <a:ln w="19050" cap="flat" cmpd="sng" algn="ctr">
            <a:solidFill>
              <a:srgbClr val="BFBFBF"/>
            </a:solidFill>
            <a:prstDash val="sysDot"/>
            <a:headEnd type="none"/>
            <a:tailEnd type="none"/>
          </a:ln>
          <a:effectLst/>
        </p:spPr>
      </p:cxnSp>
      <p:cxnSp>
        <p:nvCxnSpPr>
          <p:cNvPr id="33" name="Straight Connector 32"/>
          <p:cNvCxnSpPr/>
          <p:nvPr/>
        </p:nvCxnSpPr>
        <p:spPr>
          <a:xfrm>
            <a:off x="8459252" y="1812065"/>
            <a:ext cx="0" cy="3185696"/>
          </a:xfrm>
          <a:prstGeom prst="line">
            <a:avLst/>
          </a:prstGeom>
          <a:noFill/>
          <a:ln w="19050" cap="flat" cmpd="sng" algn="ctr">
            <a:solidFill>
              <a:srgbClr val="BFBFBF"/>
            </a:solidFill>
            <a:prstDash val="sysDot"/>
            <a:headEnd type="none"/>
            <a:tailEnd type="none"/>
          </a:ln>
          <a:effectLst/>
        </p:spPr>
      </p:cxnSp>
      <p:pic>
        <p:nvPicPr>
          <p:cNvPr id="34" name="Picture 33"/>
          <p:cNvPicPr>
            <a:picLocks noChangeAspect="1"/>
          </p:cNvPicPr>
          <p:nvPr/>
        </p:nvPicPr>
        <p:blipFill>
          <a:blip r:embed="rId3"/>
          <a:stretch>
            <a:fillRect/>
          </a:stretch>
        </p:blipFill>
        <p:spPr>
          <a:xfrm>
            <a:off x="1612941" y="2169070"/>
            <a:ext cx="1840859" cy="1712427"/>
          </a:xfrm>
          <a:prstGeom prst="rect">
            <a:avLst/>
          </a:prstGeom>
        </p:spPr>
      </p:pic>
      <p:pic>
        <p:nvPicPr>
          <p:cNvPr id="35" name="Picture 34"/>
          <p:cNvPicPr>
            <a:picLocks noChangeAspect="1"/>
          </p:cNvPicPr>
          <p:nvPr/>
        </p:nvPicPr>
        <p:blipFill>
          <a:blip r:embed="rId4"/>
          <a:stretch>
            <a:fillRect/>
          </a:stretch>
        </p:blipFill>
        <p:spPr>
          <a:xfrm>
            <a:off x="9151037" y="2195953"/>
            <a:ext cx="2214343" cy="1685544"/>
          </a:xfrm>
          <a:prstGeom prst="rect">
            <a:avLst/>
          </a:prstGeom>
        </p:spPr>
      </p:pic>
      <p:pic>
        <p:nvPicPr>
          <p:cNvPr id="36" name="Picture 35"/>
          <p:cNvPicPr>
            <a:picLocks noChangeAspect="1"/>
          </p:cNvPicPr>
          <p:nvPr/>
        </p:nvPicPr>
        <p:blipFill>
          <a:blip r:embed="rId5"/>
          <a:stretch>
            <a:fillRect/>
          </a:stretch>
        </p:blipFill>
        <p:spPr>
          <a:xfrm>
            <a:off x="5462587" y="1903142"/>
            <a:ext cx="1933162" cy="1933162"/>
          </a:xfrm>
          <a:prstGeom prst="rect">
            <a:avLst/>
          </a:prstGeom>
        </p:spPr>
      </p:pic>
      <p:cxnSp>
        <p:nvCxnSpPr>
          <p:cNvPr id="37" name="Straight Arrow Connector 36"/>
          <p:cNvCxnSpPr/>
          <p:nvPr/>
        </p:nvCxnSpPr>
        <p:spPr>
          <a:xfrm>
            <a:off x="1107193" y="5715587"/>
            <a:ext cx="10571155" cy="0"/>
          </a:xfrm>
          <a:prstGeom prst="straightConnector1">
            <a:avLst/>
          </a:prstGeom>
          <a:noFill/>
          <a:ln w="60325" cap="flat" cmpd="sng" algn="ctr">
            <a:solidFill>
              <a:srgbClr val="BFBFBF"/>
            </a:solidFill>
            <a:prstDash val="solid"/>
            <a:headEnd type="triangle"/>
            <a:tailEnd type="triangle"/>
          </a:ln>
          <a:effectLst/>
        </p:spPr>
      </p:cxnSp>
      <p:sp>
        <p:nvSpPr>
          <p:cNvPr id="38" name="Rectangle 37"/>
          <p:cNvSpPr/>
          <p:nvPr/>
        </p:nvSpPr>
        <p:spPr bwMode="auto">
          <a:xfrm>
            <a:off x="8612134" y="4190417"/>
            <a:ext cx="3456913"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Azure Container Services</a:t>
            </a:r>
          </a:p>
        </p:txBody>
      </p:sp>
      <p:sp>
        <p:nvSpPr>
          <p:cNvPr id="39" name="Rectangle 38"/>
          <p:cNvSpPr/>
          <p:nvPr/>
        </p:nvSpPr>
        <p:spPr bwMode="auto">
          <a:xfrm>
            <a:off x="4397185" y="4190417"/>
            <a:ext cx="4063969"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Azure Service Fabric</a:t>
            </a:r>
          </a:p>
        </p:txBody>
      </p:sp>
      <p:sp>
        <p:nvSpPr>
          <p:cNvPr id="40" name="Rectangle 39"/>
          <p:cNvSpPr/>
          <p:nvPr/>
        </p:nvSpPr>
        <p:spPr bwMode="auto">
          <a:xfrm>
            <a:off x="885406" y="4190417"/>
            <a:ext cx="3360798"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Azure Functions</a:t>
            </a:r>
          </a:p>
        </p:txBody>
      </p:sp>
      <p:sp>
        <p:nvSpPr>
          <p:cNvPr id="17" name="Rectangle 16"/>
          <p:cNvSpPr/>
          <p:nvPr/>
        </p:nvSpPr>
        <p:spPr>
          <a:xfrm>
            <a:off x="234033" y="833528"/>
            <a:ext cx="2379455" cy="542399"/>
          </a:xfrm>
          <a:prstGeom prst="rect">
            <a:avLst/>
          </a:prstGeom>
        </p:spPr>
        <p:txBody>
          <a:bodyPr wrap="none">
            <a:spAutoFit/>
          </a:bodyPr>
          <a:lstStyle/>
          <a:p>
            <a:pPr lvl="0"/>
            <a:r>
              <a:rPr lang="en-US" sz="2856" kern="0" spc="-104" dirty="0">
                <a:ln w="3175">
                  <a:noFill/>
                </a:ln>
                <a:gradFill>
                  <a:gsLst>
                    <a:gs pos="1250">
                      <a:srgbClr val="0078D7"/>
                    </a:gs>
                    <a:gs pos="100000">
                      <a:srgbClr val="0078D7"/>
                    </a:gs>
                  </a:gsLst>
                  <a:lin ang="5400000" scaled="0"/>
                </a:gradFill>
                <a:latin typeface="Segoe UI Light"/>
                <a:cs typeface="Segoe UI" pitchFamily="34" charset="0"/>
              </a:rPr>
              <a:t>Azure solutions</a:t>
            </a:r>
            <a:endParaRPr lang="en-US" sz="1836" kern="0" dirty="0">
              <a:solidFill>
                <a:sysClr val="windowText" lastClr="000000"/>
              </a:solidFill>
            </a:endParaRPr>
          </a:p>
        </p:txBody>
      </p:sp>
    </p:spTree>
    <p:extLst>
      <p:ext uri="{BB962C8B-B14F-4D97-AF65-F5344CB8AC3E}">
        <p14:creationId xmlns:p14="http://schemas.microsoft.com/office/powerpoint/2010/main" val="29485693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Azure Container Service</a:t>
            </a:r>
          </a:p>
        </p:txBody>
      </p:sp>
    </p:spTree>
    <p:extLst>
      <p:ext uri="{BB962C8B-B14F-4D97-AF65-F5344CB8AC3E}">
        <p14:creationId xmlns:p14="http://schemas.microsoft.com/office/powerpoint/2010/main" val="18599469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Container Revolution</a:t>
            </a:r>
          </a:p>
        </p:txBody>
      </p:sp>
      <p:sp>
        <p:nvSpPr>
          <p:cNvPr id="3" name="TextBox 2"/>
          <p:cNvSpPr txBox="1"/>
          <p:nvPr/>
        </p:nvSpPr>
        <p:spPr>
          <a:xfrm>
            <a:off x="9246172" y="2026421"/>
            <a:ext cx="1623927" cy="992938"/>
          </a:xfrm>
          <a:prstGeom prst="rect">
            <a:avLst/>
          </a:prstGeom>
          <a:noFill/>
        </p:spPr>
        <p:txBody>
          <a:bodyPr wrap="square" lIns="186494" tIns="149195" rIns="186494" bIns="149195" rtlCol="0">
            <a:spAutoFit/>
          </a:bodyPr>
          <a:lstStyle/>
          <a:p>
            <a:pPr algn="ct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rPr>
              <a:t>Virtual machine</a:t>
            </a:r>
          </a:p>
        </p:txBody>
      </p:sp>
      <p:grpSp>
        <p:nvGrpSpPr>
          <p:cNvPr id="5" name="Group 4"/>
          <p:cNvGrpSpPr/>
          <p:nvPr/>
        </p:nvGrpSpPr>
        <p:grpSpPr>
          <a:xfrm>
            <a:off x="6940290" y="4150457"/>
            <a:ext cx="2122846" cy="1956130"/>
            <a:chOff x="7793848" y="3705726"/>
            <a:chExt cx="2601435" cy="2397134"/>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793848" y="3705726"/>
              <a:ext cx="2601435" cy="2397134"/>
            </a:xfrm>
            <a:prstGeom prst="rect">
              <a:avLst/>
            </a:prstGeom>
          </p:spPr>
        </p:pic>
        <p:grpSp>
          <p:nvGrpSpPr>
            <p:cNvPr id="7" name="Group 6"/>
            <p:cNvGrpSpPr/>
            <p:nvPr/>
          </p:nvGrpSpPr>
          <p:grpSpPr>
            <a:xfrm>
              <a:off x="8061554" y="4035051"/>
              <a:ext cx="2080335" cy="1251627"/>
              <a:chOff x="7438653" y="929622"/>
              <a:chExt cx="2080335" cy="1251627"/>
            </a:xfrm>
          </p:grpSpPr>
          <p:grpSp>
            <p:nvGrpSpPr>
              <p:cNvPr id="8" name="Group 7"/>
              <p:cNvGrpSpPr/>
              <p:nvPr/>
            </p:nvGrpSpPr>
            <p:grpSpPr>
              <a:xfrm>
                <a:off x="8267361" y="929622"/>
                <a:ext cx="1251627" cy="1251627"/>
                <a:chOff x="2401519" y="3796294"/>
                <a:chExt cx="1251627" cy="1251627"/>
              </a:xfrm>
              <a:solidFill>
                <a:srgbClr val="00BBF1"/>
              </a:solidFill>
            </p:grpSpPr>
            <p:sp>
              <p:nvSpPr>
                <p:cNvPr id="101" name="Rectangle 100"/>
                <p:cNvSpPr/>
                <p:nvPr/>
              </p:nvSpPr>
              <p:spPr bwMode="auto">
                <a:xfrm>
                  <a:off x="2408208" y="3803325"/>
                  <a:ext cx="1238250" cy="1238250"/>
                </a:xfrm>
                <a:prstGeom prst="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solidFill>
                      <a:srgbClr val="FFFFFF"/>
                    </a:solidFill>
                    <a:ea typeface="Segoe UI" pitchFamily="34" charset="0"/>
                    <a:cs typeface="Segoe UI" pitchFamily="34" charset="0"/>
                  </a:endParaRPr>
                </a:p>
              </p:txBody>
            </p:sp>
            <p:grpSp>
              <p:nvGrpSpPr>
                <p:cNvPr id="102" name="Group 101"/>
                <p:cNvGrpSpPr/>
                <p:nvPr/>
              </p:nvGrpSpPr>
              <p:grpSpPr>
                <a:xfrm rot="5400000">
                  <a:off x="2826165" y="3789948"/>
                  <a:ext cx="402336" cy="1251627"/>
                  <a:chOff x="2838275" y="3789948"/>
                  <a:chExt cx="402336" cy="1194231"/>
                </a:xfrm>
                <a:grpFill/>
              </p:grpSpPr>
              <p:cxnSp>
                <p:nvCxnSpPr>
                  <p:cNvPr id="106" name="Straight Connector 105"/>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107" name="Straight Connector 106"/>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nvGrpSpPr>
                <p:cNvPr id="103" name="Group 102"/>
                <p:cNvGrpSpPr/>
                <p:nvPr/>
              </p:nvGrpSpPr>
              <p:grpSpPr>
                <a:xfrm>
                  <a:off x="2826165" y="3796294"/>
                  <a:ext cx="402336" cy="1251627"/>
                  <a:chOff x="2838275" y="3789948"/>
                  <a:chExt cx="402336" cy="1194231"/>
                </a:xfrm>
                <a:grpFill/>
              </p:grpSpPr>
              <p:cxnSp>
                <p:nvCxnSpPr>
                  <p:cNvPr id="104" name="Straight Connector 103"/>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105" name="Straight Connector 104"/>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grpSp>
            <p:nvGrpSpPr>
              <p:cNvPr id="9" name="Group 8"/>
              <p:cNvGrpSpPr/>
              <p:nvPr/>
            </p:nvGrpSpPr>
            <p:grpSpPr>
              <a:xfrm>
                <a:off x="8393804" y="1032472"/>
                <a:ext cx="195714" cy="219632"/>
                <a:chOff x="2304394" y="2806764"/>
                <a:chExt cx="203894" cy="228812"/>
              </a:xfrm>
              <a:solidFill>
                <a:srgbClr val="002060"/>
              </a:solidFill>
            </p:grpSpPr>
            <p:sp>
              <p:nvSpPr>
                <p:cNvPr id="9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10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0" name="Group 9"/>
              <p:cNvGrpSpPr/>
              <p:nvPr/>
            </p:nvGrpSpPr>
            <p:grpSpPr>
              <a:xfrm>
                <a:off x="8805917" y="1032472"/>
                <a:ext cx="195714" cy="219632"/>
                <a:chOff x="2304394" y="2806764"/>
                <a:chExt cx="203894" cy="228812"/>
              </a:xfrm>
              <a:solidFill>
                <a:srgbClr val="002060"/>
              </a:solidFill>
            </p:grpSpPr>
            <p:sp>
              <p:nvSpPr>
                <p:cNvPr id="9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1" name="Group 10"/>
              <p:cNvGrpSpPr/>
              <p:nvPr/>
            </p:nvGrpSpPr>
            <p:grpSpPr>
              <a:xfrm>
                <a:off x="9216692" y="1032472"/>
                <a:ext cx="195714" cy="219632"/>
                <a:chOff x="2304394" y="2806764"/>
                <a:chExt cx="203894" cy="228812"/>
              </a:xfrm>
              <a:solidFill>
                <a:srgbClr val="002060"/>
              </a:solidFill>
            </p:grpSpPr>
            <p:sp>
              <p:nvSpPr>
                <p:cNvPr id="9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2" name="Group 11"/>
              <p:cNvGrpSpPr/>
              <p:nvPr/>
            </p:nvGrpSpPr>
            <p:grpSpPr>
              <a:xfrm>
                <a:off x="8393804" y="1423983"/>
                <a:ext cx="195714" cy="219632"/>
                <a:chOff x="2304394" y="2806764"/>
                <a:chExt cx="203894" cy="228812"/>
              </a:xfrm>
              <a:solidFill>
                <a:srgbClr val="002060"/>
              </a:solidFill>
            </p:grpSpPr>
            <p:sp>
              <p:nvSpPr>
                <p:cNvPr id="8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3" name="Group 12"/>
              <p:cNvGrpSpPr/>
              <p:nvPr/>
            </p:nvGrpSpPr>
            <p:grpSpPr>
              <a:xfrm>
                <a:off x="8805917" y="1423983"/>
                <a:ext cx="195714" cy="219632"/>
                <a:chOff x="2304394" y="2806764"/>
                <a:chExt cx="203894" cy="228812"/>
              </a:xfrm>
              <a:solidFill>
                <a:srgbClr val="002060"/>
              </a:solidFill>
            </p:grpSpPr>
            <p:sp>
              <p:nvSpPr>
                <p:cNvPr id="8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4" name="Group 13"/>
              <p:cNvGrpSpPr/>
              <p:nvPr/>
            </p:nvGrpSpPr>
            <p:grpSpPr>
              <a:xfrm>
                <a:off x="9216692" y="1423983"/>
                <a:ext cx="195714" cy="219632"/>
                <a:chOff x="2304394" y="2806764"/>
                <a:chExt cx="203894" cy="228812"/>
              </a:xfrm>
              <a:solidFill>
                <a:srgbClr val="002060"/>
              </a:solidFill>
            </p:grpSpPr>
            <p:sp>
              <p:nvSpPr>
                <p:cNvPr id="8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5" name="Group 14"/>
              <p:cNvGrpSpPr/>
              <p:nvPr/>
            </p:nvGrpSpPr>
            <p:grpSpPr>
              <a:xfrm>
                <a:off x="8393804" y="1862196"/>
                <a:ext cx="195714" cy="219632"/>
                <a:chOff x="2304394" y="2806764"/>
                <a:chExt cx="203894" cy="228812"/>
              </a:xfrm>
              <a:solidFill>
                <a:srgbClr val="002060"/>
              </a:solidFill>
            </p:grpSpPr>
            <p:sp>
              <p:nvSpPr>
                <p:cNvPr id="8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6" name="Group 15"/>
              <p:cNvGrpSpPr/>
              <p:nvPr/>
            </p:nvGrpSpPr>
            <p:grpSpPr>
              <a:xfrm>
                <a:off x="8805917" y="1862196"/>
                <a:ext cx="195714" cy="219632"/>
                <a:chOff x="2304394" y="2806764"/>
                <a:chExt cx="203894" cy="228812"/>
              </a:xfrm>
              <a:solidFill>
                <a:srgbClr val="002060"/>
              </a:solidFill>
            </p:grpSpPr>
            <p:sp>
              <p:nvSpPr>
                <p:cNvPr id="7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7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7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7" name="Group 16"/>
              <p:cNvGrpSpPr/>
              <p:nvPr/>
            </p:nvGrpSpPr>
            <p:grpSpPr>
              <a:xfrm>
                <a:off x="9216692" y="1862196"/>
                <a:ext cx="195714" cy="219632"/>
                <a:chOff x="2304394" y="2806764"/>
                <a:chExt cx="203894" cy="228812"/>
              </a:xfrm>
              <a:solidFill>
                <a:srgbClr val="002060"/>
              </a:solidFill>
            </p:grpSpPr>
            <p:sp>
              <p:nvSpPr>
                <p:cNvPr id="7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7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7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8" name="Group 17"/>
              <p:cNvGrpSpPr/>
              <p:nvPr/>
            </p:nvGrpSpPr>
            <p:grpSpPr>
              <a:xfrm>
                <a:off x="7438653" y="929622"/>
                <a:ext cx="1251627" cy="1251627"/>
                <a:chOff x="2401519" y="3796294"/>
                <a:chExt cx="1251627" cy="1251627"/>
              </a:xfrm>
              <a:solidFill>
                <a:srgbClr val="00BBF1"/>
              </a:solidFill>
            </p:grpSpPr>
            <p:sp>
              <p:nvSpPr>
                <p:cNvPr id="67" name="Rectangle 66"/>
                <p:cNvSpPr/>
                <p:nvPr/>
              </p:nvSpPr>
              <p:spPr bwMode="auto">
                <a:xfrm>
                  <a:off x="2408208" y="3803325"/>
                  <a:ext cx="1238250" cy="1238250"/>
                </a:xfrm>
                <a:prstGeom prst="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solidFill>
                      <a:srgbClr val="FFFFFF"/>
                    </a:solidFill>
                    <a:ea typeface="Segoe UI" pitchFamily="34" charset="0"/>
                    <a:cs typeface="Segoe UI" pitchFamily="34" charset="0"/>
                  </a:endParaRPr>
                </a:p>
              </p:txBody>
            </p:sp>
            <p:grpSp>
              <p:nvGrpSpPr>
                <p:cNvPr id="68" name="Group 67"/>
                <p:cNvGrpSpPr/>
                <p:nvPr/>
              </p:nvGrpSpPr>
              <p:grpSpPr>
                <a:xfrm rot="5400000">
                  <a:off x="2826165" y="3789948"/>
                  <a:ext cx="402336" cy="1251627"/>
                  <a:chOff x="2838275" y="3789948"/>
                  <a:chExt cx="402336" cy="1194231"/>
                </a:xfrm>
                <a:grpFill/>
              </p:grpSpPr>
              <p:cxnSp>
                <p:nvCxnSpPr>
                  <p:cNvPr id="72" name="Straight Connector 71"/>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73" name="Straight Connector 72"/>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nvGrpSpPr>
                <p:cNvPr id="69" name="Group 68"/>
                <p:cNvGrpSpPr/>
                <p:nvPr/>
              </p:nvGrpSpPr>
              <p:grpSpPr>
                <a:xfrm>
                  <a:off x="2826165" y="3796294"/>
                  <a:ext cx="402336" cy="1251627"/>
                  <a:chOff x="2838275" y="3789948"/>
                  <a:chExt cx="402336" cy="1194231"/>
                </a:xfrm>
                <a:grpFill/>
              </p:grpSpPr>
              <p:cxnSp>
                <p:nvCxnSpPr>
                  <p:cNvPr id="70" name="Straight Connector 69"/>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71" name="Straight Connector 70"/>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grpSp>
            <p:nvGrpSpPr>
              <p:cNvPr id="19" name="Group 18"/>
              <p:cNvGrpSpPr/>
              <p:nvPr/>
            </p:nvGrpSpPr>
            <p:grpSpPr>
              <a:xfrm>
                <a:off x="7969086" y="1034758"/>
                <a:ext cx="195714" cy="219632"/>
                <a:chOff x="2304394" y="2806764"/>
                <a:chExt cx="203894" cy="228812"/>
              </a:xfrm>
              <a:solidFill>
                <a:srgbClr val="002060"/>
              </a:solidFill>
            </p:grpSpPr>
            <p:sp>
              <p:nvSpPr>
                <p:cNvPr id="6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6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6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0" name="Group 19"/>
              <p:cNvGrpSpPr/>
              <p:nvPr/>
            </p:nvGrpSpPr>
            <p:grpSpPr>
              <a:xfrm>
                <a:off x="8381199" y="1034758"/>
                <a:ext cx="195714" cy="219632"/>
                <a:chOff x="2304394" y="2806764"/>
                <a:chExt cx="203894" cy="228812"/>
              </a:xfrm>
              <a:solidFill>
                <a:srgbClr val="002060"/>
              </a:solidFill>
            </p:grpSpPr>
            <p:sp>
              <p:nvSpPr>
                <p:cNvPr id="6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6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6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1" name="Group 20"/>
              <p:cNvGrpSpPr/>
              <p:nvPr/>
            </p:nvGrpSpPr>
            <p:grpSpPr>
              <a:xfrm>
                <a:off x="8791974" y="1034758"/>
                <a:ext cx="195714" cy="219632"/>
                <a:chOff x="2304394" y="2806764"/>
                <a:chExt cx="203894" cy="228812"/>
              </a:xfrm>
              <a:solidFill>
                <a:srgbClr val="002060"/>
              </a:solidFill>
            </p:grpSpPr>
            <p:sp>
              <p:nvSpPr>
                <p:cNvPr id="5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6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2" name="Group 21"/>
              <p:cNvGrpSpPr/>
              <p:nvPr/>
            </p:nvGrpSpPr>
            <p:grpSpPr>
              <a:xfrm>
                <a:off x="7969086" y="1426269"/>
                <a:ext cx="195714" cy="219632"/>
                <a:chOff x="2304394" y="2806764"/>
                <a:chExt cx="203894" cy="228812"/>
              </a:xfrm>
              <a:solidFill>
                <a:srgbClr val="002060"/>
              </a:solidFill>
            </p:grpSpPr>
            <p:sp>
              <p:nvSpPr>
                <p:cNvPr id="5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3" name="Group 22"/>
              <p:cNvGrpSpPr/>
              <p:nvPr/>
            </p:nvGrpSpPr>
            <p:grpSpPr>
              <a:xfrm>
                <a:off x="8381199" y="1426269"/>
                <a:ext cx="195714" cy="219632"/>
                <a:chOff x="2304394" y="2806764"/>
                <a:chExt cx="203894" cy="228812"/>
              </a:xfrm>
              <a:solidFill>
                <a:srgbClr val="002060"/>
              </a:solidFill>
            </p:grpSpPr>
            <p:sp>
              <p:nvSpPr>
                <p:cNvPr id="5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4" name="Group 23"/>
              <p:cNvGrpSpPr/>
              <p:nvPr/>
            </p:nvGrpSpPr>
            <p:grpSpPr>
              <a:xfrm>
                <a:off x="8791974" y="1426269"/>
                <a:ext cx="195714" cy="219632"/>
                <a:chOff x="2304394" y="2806764"/>
                <a:chExt cx="203894" cy="228812"/>
              </a:xfrm>
              <a:solidFill>
                <a:srgbClr val="002060"/>
              </a:solidFill>
            </p:grpSpPr>
            <p:sp>
              <p:nvSpPr>
                <p:cNvPr id="4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5" name="Group 24"/>
              <p:cNvGrpSpPr/>
              <p:nvPr/>
            </p:nvGrpSpPr>
            <p:grpSpPr>
              <a:xfrm>
                <a:off x="7969086" y="1864482"/>
                <a:ext cx="195714" cy="219632"/>
                <a:chOff x="2304394" y="2806764"/>
                <a:chExt cx="203894" cy="228812"/>
              </a:xfrm>
              <a:solidFill>
                <a:srgbClr val="002060"/>
              </a:solidFill>
            </p:grpSpPr>
            <p:sp>
              <p:nvSpPr>
                <p:cNvPr id="4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6" name="Group 25"/>
              <p:cNvGrpSpPr/>
              <p:nvPr/>
            </p:nvGrpSpPr>
            <p:grpSpPr>
              <a:xfrm>
                <a:off x="8381199" y="1864482"/>
                <a:ext cx="195714" cy="219632"/>
                <a:chOff x="2304394" y="2806764"/>
                <a:chExt cx="203894" cy="228812"/>
              </a:xfrm>
              <a:solidFill>
                <a:srgbClr val="002060"/>
              </a:solidFill>
            </p:grpSpPr>
            <p:sp>
              <p:nvSpPr>
                <p:cNvPr id="4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7" name="Group 26"/>
              <p:cNvGrpSpPr/>
              <p:nvPr/>
            </p:nvGrpSpPr>
            <p:grpSpPr>
              <a:xfrm>
                <a:off x="8791974" y="1864482"/>
                <a:ext cx="195714" cy="219632"/>
                <a:chOff x="2304394" y="2806764"/>
                <a:chExt cx="203894" cy="228812"/>
              </a:xfrm>
              <a:solidFill>
                <a:srgbClr val="002060"/>
              </a:solidFill>
            </p:grpSpPr>
            <p:sp>
              <p:nvSpPr>
                <p:cNvPr id="4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8" name="Group 27"/>
              <p:cNvGrpSpPr/>
              <p:nvPr/>
            </p:nvGrpSpPr>
            <p:grpSpPr>
              <a:xfrm>
                <a:off x="7564275" y="1042255"/>
                <a:ext cx="195714" cy="219632"/>
                <a:chOff x="2304394" y="2806764"/>
                <a:chExt cx="203894" cy="228812"/>
              </a:xfrm>
              <a:solidFill>
                <a:srgbClr val="002060"/>
              </a:solidFill>
            </p:grpSpPr>
            <p:sp>
              <p:nvSpPr>
                <p:cNvPr id="3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9" name="Group 28"/>
              <p:cNvGrpSpPr/>
              <p:nvPr/>
            </p:nvGrpSpPr>
            <p:grpSpPr>
              <a:xfrm>
                <a:off x="7564275" y="1433766"/>
                <a:ext cx="195714" cy="219632"/>
                <a:chOff x="2304394" y="2806764"/>
                <a:chExt cx="203894" cy="228812"/>
              </a:xfrm>
              <a:solidFill>
                <a:srgbClr val="002060"/>
              </a:solidFill>
            </p:grpSpPr>
            <p:sp>
              <p:nvSpPr>
                <p:cNvPr id="3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30" name="Group 29"/>
              <p:cNvGrpSpPr/>
              <p:nvPr/>
            </p:nvGrpSpPr>
            <p:grpSpPr>
              <a:xfrm>
                <a:off x="7564275" y="1871979"/>
                <a:ext cx="195714" cy="219632"/>
                <a:chOff x="2304394" y="2806764"/>
                <a:chExt cx="203894" cy="228812"/>
              </a:xfrm>
              <a:solidFill>
                <a:srgbClr val="002060"/>
              </a:solidFill>
            </p:grpSpPr>
            <p:sp>
              <p:nvSpPr>
                <p:cNvPr id="3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grpSp>
      <p:pic>
        <p:nvPicPr>
          <p:cNvPr id="108" name="Picture 107"/>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933473" y="1569329"/>
            <a:ext cx="2111931" cy="1946074"/>
          </a:xfrm>
          <a:prstGeom prst="rect">
            <a:avLst/>
          </a:prstGeom>
        </p:spPr>
      </p:pic>
      <p:sp>
        <p:nvSpPr>
          <p:cNvPr id="109" name="TextBox 108"/>
          <p:cNvSpPr txBox="1"/>
          <p:nvPr/>
        </p:nvSpPr>
        <p:spPr>
          <a:xfrm>
            <a:off x="9246172" y="4246605"/>
            <a:ext cx="1945849" cy="1763049"/>
          </a:xfrm>
          <a:prstGeom prst="rect">
            <a:avLst/>
          </a:prstGeom>
          <a:noFill/>
        </p:spPr>
        <p:txBody>
          <a:bodyPr wrap="square" lIns="186494" tIns="149195" rIns="186494" bIns="149195" rtlCol="0">
            <a:spAutoFit/>
          </a:bodyPr>
          <a:lstStyle/>
          <a:p>
            <a:pPr algn="ct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cs typeface="Segoe UI" panose="020B0502040204020203" pitchFamily="34" charset="0"/>
              </a:rPr>
              <a:t>Virtual machine </a:t>
            </a:r>
            <a:br>
              <a:rPr lang="en-US" sz="2448" kern="0" dirty="0">
                <a:gradFill>
                  <a:gsLst>
                    <a:gs pos="2917">
                      <a:srgbClr val="353535"/>
                    </a:gs>
                    <a:gs pos="30000">
                      <a:srgbClr val="353535"/>
                    </a:gs>
                  </a:gsLst>
                  <a:lin ang="5400000" scaled="0"/>
                </a:gradFill>
                <a:latin typeface="Segoe UI Semilight"/>
                <a:cs typeface="Segoe UI" panose="020B0502040204020203" pitchFamily="34" charset="0"/>
              </a:rPr>
            </a:br>
            <a:r>
              <a:rPr lang="en-US" sz="2448" kern="0" dirty="0">
                <a:gradFill>
                  <a:gsLst>
                    <a:gs pos="2917">
                      <a:srgbClr val="353535"/>
                    </a:gs>
                    <a:gs pos="30000">
                      <a:srgbClr val="353535"/>
                    </a:gs>
                  </a:gsLst>
                  <a:lin ang="5400000" scaled="0"/>
                </a:gradFill>
                <a:latin typeface="Segoe UI Semilight"/>
                <a:cs typeface="Segoe UI" panose="020B0502040204020203" pitchFamily="34" charset="0"/>
              </a:rPr>
              <a:t>+ </a:t>
            </a:r>
          </a:p>
          <a:p>
            <a:pPr algn="ct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cs typeface="Segoe UI" panose="020B0502040204020203" pitchFamily="34" charset="0"/>
              </a:rPr>
              <a:t>Containers</a:t>
            </a:r>
          </a:p>
        </p:txBody>
      </p:sp>
      <p:sp>
        <p:nvSpPr>
          <p:cNvPr id="110" name="Oval 109"/>
          <p:cNvSpPr/>
          <p:nvPr/>
        </p:nvSpPr>
        <p:spPr bwMode="auto">
          <a:xfrm>
            <a:off x="484600" y="1412038"/>
            <a:ext cx="888465" cy="877587"/>
          </a:xfrm>
          <a:prstGeom prst="ellipse">
            <a:avLst/>
          </a:prstGeom>
          <a:solidFill>
            <a:srgbClr val="0078D7"/>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1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1" name="TextBox 110"/>
          <p:cNvSpPr txBox="1"/>
          <p:nvPr/>
        </p:nvSpPr>
        <p:spPr>
          <a:xfrm>
            <a:off x="1373066" y="1354414"/>
            <a:ext cx="5038616" cy="992834"/>
          </a:xfrm>
          <a:prstGeom prst="rect">
            <a:avLst/>
          </a:prstGeom>
          <a:noFill/>
        </p:spPr>
        <p:txBody>
          <a:bodyPr wrap="square" lIns="186494" tIns="149195" rIns="186494" bIns="149195" rtlCol="0">
            <a:spAutoFit/>
          </a:bodyPr>
          <a:lstStyle/>
          <a:p>
            <a:pP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rPr>
              <a:t>Standard image format for portability across environments</a:t>
            </a:r>
          </a:p>
        </p:txBody>
      </p:sp>
      <p:sp>
        <p:nvSpPr>
          <p:cNvPr id="112" name="Oval 111"/>
          <p:cNvSpPr/>
          <p:nvPr/>
        </p:nvSpPr>
        <p:spPr bwMode="auto">
          <a:xfrm>
            <a:off x="476044" y="2683922"/>
            <a:ext cx="888464" cy="897678"/>
          </a:xfrm>
          <a:prstGeom prst="ellipse">
            <a:avLst/>
          </a:prstGeom>
          <a:solidFill>
            <a:srgbClr val="0078D7"/>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1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3" name="TextBox 112"/>
          <p:cNvSpPr txBox="1"/>
          <p:nvPr/>
        </p:nvSpPr>
        <p:spPr>
          <a:xfrm>
            <a:off x="1373067" y="2643143"/>
            <a:ext cx="5038616" cy="992835"/>
          </a:xfrm>
          <a:prstGeom prst="rect">
            <a:avLst/>
          </a:prstGeom>
          <a:noFill/>
        </p:spPr>
        <p:txBody>
          <a:bodyPr wrap="square" lIns="186494" tIns="149195" rIns="186494" bIns="149195" rtlCol="0">
            <a:spAutoFit/>
          </a:bodyPr>
          <a:lstStyle/>
          <a:p>
            <a:pP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rPr>
              <a:t>VM-independence for efficiency, scalability, and resilience</a:t>
            </a:r>
          </a:p>
        </p:txBody>
      </p:sp>
      <p:grpSp>
        <p:nvGrpSpPr>
          <p:cNvPr id="114" name="Group 113"/>
          <p:cNvGrpSpPr/>
          <p:nvPr/>
        </p:nvGrpSpPr>
        <p:grpSpPr>
          <a:xfrm>
            <a:off x="496832" y="3962433"/>
            <a:ext cx="5904379" cy="992938"/>
            <a:chOff x="574369" y="3885144"/>
            <a:chExt cx="5789953" cy="973695"/>
          </a:xfrm>
        </p:grpSpPr>
        <p:sp>
          <p:nvSpPr>
            <p:cNvPr id="115" name="Oval 114"/>
            <p:cNvSpPr/>
            <p:nvPr/>
          </p:nvSpPr>
          <p:spPr bwMode="auto">
            <a:xfrm>
              <a:off x="574369" y="3933143"/>
              <a:ext cx="859253" cy="864359"/>
            </a:xfrm>
            <a:prstGeom prst="ellipse">
              <a:avLst/>
            </a:prstGeom>
            <a:solidFill>
              <a:srgbClr val="0078D7"/>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1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6" name="TextBox 115"/>
            <p:cNvSpPr txBox="1"/>
            <p:nvPr/>
          </p:nvSpPr>
          <p:spPr>
            <a:xfrm>
              <a:off x="1423354" y="3885144"/>
              <a:ext cx="4940968" cy="973695"/>
            </a:xfrm>
            <a:prstGeom prst="rect">
              <a:avLst/>
            </a:prstGeom>
            <a:noFill/>
          </p:spPr>
          <p:txBody>
            <a:bodyPr wrap="square" lIns="186494" tIns="149195" rIns="186494" bIns="149195" rtlCol="0">
              <a:spAutoFit/>
            </a:bodyPr>
            <a:lstStyle/>
            <a:p>
              <a:pP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rPr>
                <a:t>Lightweight and agile </a:t>
              </a:r>
              <a:br>
                <a:rPr lang="en-US" sz="2448" kern="0" dirty="0">
                  <a:gradFill>
                    <a:gsLst>
                      <a:gs pos="2917">
                        <a:srgbClr val="353535"/>
                      </a:gs>
                      <a:gs pos="30000">
                        <a:srgbClr val="353535"/>
                      </a:gs>
                    </a:gsLst>
                    <a:lin ang="5400000" scaled="0"/>
                  </a:gradFill>
                  <a:latin typeface="Segoe UI Semilight"/>
                </a:rPr>
              </a:br>
              <a:r>
                <a:rPr lang="en-US" sz="2448" kern="0" dirty="0">
                  <a:gradFill>
                    <a:gsLst>
                      <a:gs pos="2917">
                        <a:srgbClr val="353535"/>
                      </a:gs>
                      <a:gs pos="30000">
                        <a:srgbClr val="353535"/>
                      </a:gs>
                    </a:gsLst>
                    <a:lin ang="5400000" scaled="0"/>
                  </a:gradFill>
                  <a:latin typeface="Segoe UI Semilight"/>
                </a:rPr>
                <a:t>for Cloud Native apps</a:t>
              </a:r>
            </a:p>
          </p:txBody>
        </p:sp>
      </p:grpSp>
      <p:sp>
        <p:nvSpPr>
          <p:cNvPr id="117" name="Oval 116"/>
          <p:cNvSpPr/>
          <p:nvPr/>
        </p:nvSpPr>
        <p:spPr bwMode="auto">
          <a:xfrm>
            <a:off x="473743" y="5423518"/>
            <a:ext cx="884483" cy="886073"/>
          </a:xfrm>
          <a:prstGeom prst="ellipse">
            <a:avLst/>
          </a:prstGeom>
          <a:solidFill>
            <a:srgbClr val="0078D7"/>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1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8" name="TextBox 117"/>
          <p:cNvSpPr txBox="1"/>
          <p:nvPr/>
        </p:nvSpPr>
        <p:spPr>
          <a:xfrm>
            <a:off x="1362207" y="5207380"/>
            <a:ext cx="5038616" cy="1338756"/>
          </a:xfrm>
          <a:prstGeom prst="rect">
            <a:avLst/>
          </a:prstGeom>
          <a:noFill/>
        </p:spPr>
        <p:txBody>
          <a:bodyPr wrap="square" lIns="186494" tIns="149195" rIns="186494" bIns="149195" rtlCol="0">
            <a:spAutoFit/>
          </a:bodyPr>
          <a:lstStyle/>
          <a:p>
            <a:pP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rPr>
              <a:t>Rich ecosystem of images </a:t>
            </a:r>
            <a:br>
              <a:rPr lang="en-US" sz="2448" kern="0" dirty="0">
                <a:gradFill>
                  <a:gsLst>
                    <a:gs pos="2917">
                      <a:srgbClr val="353535"/>
                    </a:gs>
                    <a:gs pos="30000">
                      <a:srgbClr val="353535"/>
                    </a:gs>
                  </a:gsLst>
                  <a:lin ang="5400000" scaled="0"/>
                </a:gradFill>
                <a:latin typeface="Segoe UI Semilight"/>
              </a:rPr>
            </a:br>
            <a:r>
              <a:rPr lang="en-US" sz="2448" kern="0" dirty="0">
                <a:gradFill>
                  <a:gsLst>
                    <a:gs pos="2917">
                      <a:srgbClr val="353535"/>
                    </a:gs>
                    <a:gs pos="30000">
                      <a:srgbClr val="353535"/>
                    </a:gs>
                  </a:gsLst>
                  <a:lin ang="5400000" scaled="0"/>
                </a:gradFill>
                <a:latin typeface="Segoe UI Semilight"/>
              </a:rPr>
              <a:t>with tools for development </a:t>
            </a:r>
            <a:br>
              <a:rPr lang="en-US" sz="2448" kern="0" dirty="0">
                <a:gradFill>
                  <a:gsLst>
                    <a:gs pos="2917">
                      <a:srgbClr val="353535"/>
                    </a:gs>
                    <a:gs pos="30000">
                      <a:srgbClr val="353535"/>
                    </a:gs>
                  </a:gsLst>
                  <a:lin ang="5400000" scaled="0"/>
                </a:gradFill>
                <a:latin typeface="Segoe UI Semilight"/>
              </a:rPr>
            </a:br>
            <a:r>
              <a:rPr lang="en-US" sz="2448" b="1" kern="0" dirty="0">
                <a:gradFill>
                  <a:gsLst>
                    <a:gs pos="2917">
                      <a:srgbClr val="353535"/>
                    </a:gs>
                    <a:gs pos="30000">
                      <a:srgbClr val="353535"/>
                    </a:gs>
                  </a:gsLst>
                  <a:lin ang="5400000" scaled="0"/>
                </a:gradFill>
                <a:latin typeface="Segoe UI Semilight"/>
              </a:rPr>
              <a:t>and</a:t>
            </a:r>
            <a:r>
              <a:rPr lang="en-US" sz="2448" kern="0" dirty="0">
                <a:gradFill>
                  <a:gsLst>
                    <a:gs pos="2917">
                      <a:srgbClr val="353535"/>
                    </a:gs>
                    <a:gs pos="30000">
                      <a:srgbClr val="353535"/>
                    </a:gs>
                  </a:gsLst>
                  <a:lin ang="5400000" scaled="0"/>
                </a:gradFill>
                <a:latin typeface="Segoe UI Semilight"/>
              </a:rPr>
              <a:t> operations</a:t>
            </a:r>
          </a:p>
        </p:txBody>
      </p:sp>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504" y="1511254"/>
            <a:ext cx="760655" cy="679156"/>
          </a:xfrm>
          <a:prstGeom prst="rect">
            <a:avLst/>
          </a:prstGeom>
        </p:spPr>
      </p:pic>
      <p:grpSp>
        <p:nvGrpSpPr>
          <p:cNvPr id="120" name="Group 119"/>
          <p:cNvGrpSpPr/>
          <p:nvPr/>
        </p:nvGrpSpPr>
        <p:grpSpPr>
          <a:xfrm>
            <a:off x="720560" y="4233647"/>
            <a:ext cx="435590" cy="436809"/>
            <a:chOff x="4828675" y="6208161"/>
            <a:chExt cx="427149" cy="428343"/>
          </a:xfrm>
          <a:solidFill>
            <a:srgbClr val="E6E6E6"/>
          </a:solidFill>
        </p:grpSpPr>
        <p:sp>
          <p:nvSpPr>
            <p:cNvPr id="121" name="Rectangle 120"/>
            <p:cNvSpPr/>
            <p:nvPr/>
          </p:nvSpPr>
          <p:spPr bwMode="auto">
            <a:xfrm>
              <a:off x="4828675" y="6211920"/>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2" name="Rectangle 121"/>
            <p:cNvSpPr/>
            <p:nvPr/>
          </p:nvSpPr>
          <p:spPr bwMode="auto">
            <a:xfrm>
              <a:off x="4935941" y="6318913"/>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3" name="Rectangle 122"/>
            <p:cNvSpPr/>
            <p:nvPr/>
          </p:nvSpPr>
          <p:spPr bwMode="auto">
            <a:xfrm>
              <a:off x="5041292" y="6425906"/>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4" name="Rectangle 123"/>
            <p:cNvSpPr/>
            <p:nvPr/>
          </p:nvSpPr>
          <p:spPr bwMode="auto">
            <a:xfrm>
              <a:off x="5148558" y="6529140"/>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5" name="Rectangle 124"/>
            <p:cNvSpPr/>
            <p:nvPr/>
          </p:nvSpPr>
          <p:spPr bwMode="auto">
            <a:xfrm>
              <a:off x="4828675" y="6422180"/>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6" name="Rectangle 125"/>
            <p:cNvSpPr/>
            <p:nvPr/>
          </p:nvSpPr>
          <p:spPr bwMode="auto">
            <a:xfrm>
              <a:off x="4934026" y="6529511"/>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7" name="Rectangle 126"/>
            <p:cNvSpPr/>
            <p:nvPr/>
          </p:nvSpPr>
          <p:spPr bwMode="auto">
            <a:xfrm>
              <a:off x="5041292" y="6208161"/>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8" name="Rectangle 127"/>
            <p:cNvSpPr/>
            <p:nvPr/>
          </p:nvSpPr>
          <p:spPr bwMode="auto">
            <a:xfrm>
              <a:off x="5148558" y="6311395"/>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grpSp>
      <p:pic>
        <p:nvPicPr>
          <p:cNvPr id="129" name="Graphic 128"/>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0961" y="5626523"/>
            <a:ext cx="330044" cy="480064"/>
          </a:xfrm>
          <a:prstGeom prst="rect">
            <a:avLst/>
          </a:prstGeom>
        </p:spPr>
      </p:pic>
      <p:pic>
        <p:nvPicPr>
          <p:cNvPr id="130" name="Graphic 129"/>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900000">
            <a:off x="665066" y="2877551"/>
            <a:ext cx="510422" cy="510422"/>
          </a:xfrm>
          <a:prstGeom prst="rect">
            <a:avLst/>
          </a:prstGeom>
        </p:spPr>
      </p:pic>
    </p:spTree>
    <p:extLst>
      <p:ext uri="{BB962C8B-B14F-4D97-AF65-F5344CB8AC3E}">
        <p14:creationId xmlns:p14="http://schemas.microsoft.com/office/powerpoint/2010/main" val="360873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anim calcmode="lin" valueType="num">
                                      <p:cBhvr>
                                        <p:cTn id="8" dur="1000" fill="hold"/>
                                        <p:tgtEl>
                                          <p:spTgt spid="108"/>
                                        </p:tgtEl>
                                        <p:attrNameLst>
                                          <p:attrName>ppt_x</p:attrName>
                                        </p:attrNameLst>
                                      </p:cBhvr>
                                      <p:tavLst>
                                        <p:tav tm="0">
                                          <p:val>
                                            <p:strVal val="#ppt_x"/>
                                          </p:val>
                                        </p:tav>
                                        <p:tav tm="100000">
                                          <p:val>
                                            <p:strVal val="#ppt_x"/>
                                          </p:val>
                                        </p:tav>
                                      </p:tavLst>
                                    </p:anim>
                                    <p:anim calcmode="lin" valueType="num">
                                      <p:cBhvr>
                                        <p:cTn id="9" dur="1000" fill="hold"/>
                                        <p:tgtEl>
                                          <p:spTgt spid="10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Container Service</a:t>
            </a:r>
          </a:p>
        </p:txBody>
      </p:sp>
      <p:sp>
        <p:nvSpPr>
          <p:cNvPr id="3" name="TextBox 2"/>
          <p:cNvSpPr txBox="1"/>
          <p:nvPr/>
        </p:nvSpPr>
        <p:spPr>
          <a:xfrm>
            <a:off x="281849" y="1650394"/>
            <a:ext cx="4009626" cy="4998045"/>
          </a:xfrm>
          <a:prstGeom prst="rect">
            <a:avLst/>
          </a:prstGeom>
          <a:solidFill>
            <a:srgbClr val="0078D7">
              <a:lumMod val="75000"/>
            </a:srgbClr>
          </a:solidFill>
        </p:spPr>
        <p:txBody>
          <a:bodyPr wrap="square" lIns="186468" tIns="149174" rIns="186468" bIns="149174"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913461">
              <a:tabLst>
                <a:tab pos="895467" algn="l"/>
              </a:tabLst>
              <a:defRPr/>
            </a:pPr>
            <a:r>
              <a:rPr lang="en-US" sz="2497" dirty="0">
                <a:latin typeface="Segoe UI" panose="020B0502040204020203" pitchFamily="34" charset="0"/>
                <a:cs typeface="Segoe UI" panose="020B0502040204020203" pitchFamily="34" charset="0"/>
              </a:rPr>
              <a:t>Choice of most popular container orchestrators</a:t>
            </a:r>
          </a:p>
        </p:txBody>
      </p:sp>
      <p:sp>
        <p:nvSpPr>
          <p:cNvPr id="5" name="TextBox 4"/>
          <p:cNvSpPr txBox="1"/>
          <p:nvPr/>
        </p:nvSpPr>
        <p:spPr>
          <a:xfrm>
            <a:off x="4324928" y="1655408"/>
            <a:ext cx="4009626" cy="4998045"/>
          </a:xfrm>
          <a:prstGeom prst="rect">
            <a:avLst/>
          </a:prstGeom>
          <a:solidFill>
            <a:srgbClr val="0078D7"/>
          </a:solidFill>
        </p:spPr>
        <p:txBody>
          <a:bodyPr wrap="square" lIns="186468" tIns="149174" rIns="186468" bIns="149174"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913461">
              <a:tabLst>
                <a:tab pos="895467" algn="l"/>
              </a:tabLst>
              <a:defRPr/>
            </a:pPr>
            <a:r>
              <a:rPr lang="en-US" sz="2497" dirty="0">
                <a:latin typeface="Segoe UI" panose="020B0502040204020203" pitchFamily="34" charset="0"/>
                <a:cs typeface="Segoe UI" panose="020B0502040204020203" pitchFamily="34" charset="0"/>
              </a:rPr>
              <a:t>Simplest way to deploy containers on Azure</a:t>
            </a:r>
          </a:p>
        </p:txBody>
      </p:sp>
      <p:sp>
        <p:nvSpPr>
          <p:cNvPr id="6" name="TextBox 5"/>
          <p:cNvSpPr txBox="1"/>
          <p:nvPr/>
        </p:nvSpPr>
        <p:spPr>
          <a:xfrm>
            <a:off x="8368024" y="1650394"/>
            <a:ext cx="4009626" cy="4998045"/>
          </a:xfrm>
          <a:prstGeom prst="rect">
            <a:avLst/>
          </a:prstGeom>
          <a:solidFill>
            <a:srgbClr val="0078D7">
              <a:lumMod val="75000"/>
            </a:srgbClr>
          </a:solidFill>
        </p:spPr>
        <p:txBody>
          <a:bodyPr wrap="square" lIns="186468" tIns="149174" rIns="186468" bIns="149174"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913461">
              <a:tabLst>
                <a:tab pos="895467" algn="l"/>
              </a:tabLst>
              <a:defRPr/>
            </a:pPr>
            <a:r>
              <a:rPr lang="en-US" sz="2497" dirty="0">
                <a:latin typeface="Segoe UI" panose="020B0502040204020203" pitchFamily="34" charset="0"/>
                <a:cs typeface="Segoe UI" panose="020B0502040204020203" pitchFamily="34" charset="0"/>
              </a:rPr>
              <a:t>Few clicks to enterprise grade container solution</a:t>
            </a:r>
          </a:p>
        </p:txBody>
      </p:sp>
      <p:grpSp>
        <p:nvGrpSpPr>
          <p:cNvPr id="7" name="Group 6"/>
          <p:cNvGrpSpPr/>
          <p:nvPr/>
        </p:nvGrpSpPr>
        <p:grpSpPr>
          <a:xfrm>
            <a:off x="620660" y="2996897"/>
            <a:ext cx="1366411" cy="1705427"/>
            <a:chOff x="6389447" y="3839752"/>
            <a:chExt cx="1313590" cy="1639501"/>
          </a:xfrm>
        </p:grpSpPr>
        <p:grpSp>
          <p:nvGrpSpPr>
            <p:cNvPr id="8" name="Group 7"/>
            <p:cNvGrpSpPr/>
            <p:nvPr/>
          </p:nvGrpSpPr>
          <p:grpSpPr>
            <a:xfrm>
              <a:off x="6389447" y="3839752"/>
              <a:ext cx="1313590" cy="1193080"/>
              <a:chOff x="6559966" y="3839752"/>
              <a:chExt cx="1313590" cy="1193080"/>
            </a:xfrm>
          </p:grpSpPr>
          <p:sp>
            <p:nvSpPr>
              <p:cNvPr id="10"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sp>
            <p:nvSpPr>
              <p:cNvPr id="11"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pic>
            <p:nvPicPr>
              <p:cNvPr id="12" name="Picture 2" descr="https://mesosphere.com/wp-content/uploads/2016/04/logo-horizontal-style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972" t="28232" r="59508" b="22874"/>
              <a:stretch/>
            </p:blipFill>
            <p:spPr bwMode="auto">
              <a:xfrm>
                <a:off x="6802197" y="3949755"/>
                <a:ext cx="823137" cy="957634"/>
              </a:xfrm>
              <a:prstGeom prst="rect">
                <a:avLst/>
              </a:prstGeom>
              <a:extLst>
                <a:ext uri="{909E8E84-426E-40DD-AFC4-6F175D3DCCD1}">
                  <a14:hiddenFill xmlns:a14="http://schemas.microsoft.com/office/drawing/2010/main">
                    <a:solidFill>
                      <a:srgbClr val="FFFFFF"/>
                    </a:solidFill>
                  </a14:hiddenFill>
                </a:ext>
              </a:extLst>
            </p:spPr>
          </p:pic>
        </p:grpSp>
        <p:sp>
          <p:nvSpPr>
            <p:cNvPr id="9" name="Rectangle 8"/>
            <p:cNvSpPr/>
            <p:nvPr/>
          </p:nvSpPr>
          <p:spPr>
            <a:xfrm>
              <a:off x="6599518" y="5118897"/>
              <a:ext cx="895005" cy="360356"/>
            </a:xfrm>
            <a:prstGeom prst="rect">
              <a:avLst/>
            </a:prstGeom>
          </p:spPr>
          <p:txBody>
            <a:bodyPr wrap="square">
              <a:spAutoFit/>
            </a:bodyPr>
            <a:lstStyle/>
            <a:p>
              <a:pPr defTabSz="932239">
                <a:defRPr/>
              </a:pPr>
              <a:r>
                <a:rPr lang="en-US" sz="1836" kern="0" dirty="0">
                  <a:gradFill>
                    <a:gsLst>
                      <a:gs pos="2917">
                        <a:srgbClr val="FFFFFF"/>
                      </a:gs>
                      <a:gs pos="100000">
                        <a:srgbClr val="FFFFFF"/>
                      </a:gs>
                    </a:gsLst>
                    <a:lin ang="5400000" scaled="0"/>
                  </a:gradFill>
                  <a:cs typeface="Segoe UI" panose="020B0502040204020203" pitchFamily="34" charset="0"/>
                </a:rPr>
                <a:t>DC/OS</a:t>
              </a:r>
            </a:p>
          </p:txBody>
        </p:sp>
      </p:grpSp>
      <p:grpSp>
        <p:nvGrpSpPr>
          <p:cNvPr id="13" name="Group 12"/>
          <p:cNvGrpSpPr/>
          <p:nvPr/>
        </p:nvGrpSpPr>
        <p:grpSpPr>
          <a:xfrm>
            <a:off x="2569703" y="2970172"/>
            <a:ext cx="1366411" cy="1704202"/>
            <a:chOff x="8413698" y="3840929"/>
            <a:chExt cx="1313590" cy="1638324"/>
          </a:xfrm>
        </p:grpSpPr>
        <p:sp>
          <p:nvSpPr>
            <p:cNvPr id="14" name="Rectangle 13"/>
            <p:cNvSpPr/>
            <p:nvPr/>
          </p:nvSpPr>
          <p:spPr>
            <a:xfrm>
              <a:off x="8591219" y="5118897"/>
              <a:ext cx="895005" cy="360356"/>
            </a:xfrm>
            <a:prstGeom prst="rect">
              <a:avLst/>
            </a:prstGeom>
          </p:spPr>
          <p:txBody>
            <a:bodyPr wrap="square">
              <a:spAutoFit/>
            </a:bodyPr>
            <a:lstStyle/>
            <a:p>
              <a:pPr defTabSz="932239">
                <a:defRPr/>
              </a:pPr>
              <a:r>
                <a:rPr lang="en-US" sz="1836" kern="0" dirty="0">
                  <a:gradFill>
                    <a:gsLst>
                      <a:gs pos="2917">
                        <a:srgbClr val="FFFFFF"/>
                      </a:gs>
                      <a:gs pos="100000">
                        <a:srgbClr val="FFFFFF"/>
                      </a:gs>
                    </a:gsLst>
                    <a:lin ang="5400000" scaled="0"/>
                  </a:gradFill>
                  <a:cs typeface="Segoe UI" panose="020B0502040204020203" pitchFamily="34" charset="0"/>
                </a:rPr>
                <a:t>Swarm</a:t>
              </a:r>
              <a:endParaRPr lang="en-US" sz="1873" kern="0" dirty="0">
                <a:gradFill>
                  <a:gsLst>
                    <a:gs pos="2917">
                      <a:srgbClr val="FFFFFF"/>
                    </a:gs>
                    <a:gs pos="100000">
                      <a:srgbClr val="FFFFFF"/>
                    </a:gs>
                  </a:gsLst>
                  <a:lin ang="5400000" scaled="0"/>
                </a:gradFill>
                <a:cs typeface="Segoe UI" panose="020B0502040204020203" pitchFamily="34" charset="0"/>
              </a:endParaRPr>
            </a:p>
          </p:txBody>
        </p:sp>
        <p:grpSp>
          <p:nvGrpSpPr>
            <p:cNvPr id="15" name="Group 14"/>
            <p:cNvGrpSpPr/>
            <p:nvPr/>
          </p:nvGrpSpPr>
          <p:grpSpPr>
            <a:xfrm>
              <a:off x="8413698" y="3840929"/>
              <a:ext cx="1313590" cy="1193080"/>
              <a:chOff x="8413698" y="3840929"/>
              <a:chExt cx="1313590" cy="1193080"/>
            </a:xfrm>
          </p:grpSpPr>
          <p:pic>
            <p:nvPicPr>
              <p:cNvPr id="16" name="Picture 15" descr="http://devopscube.com/wp-content/uploads/2015/01/SWAR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7701" y="3971976"/>
                <a:ext cx="1095330" cy="912038"/>
              </a:xfrm>
              <a:prstGeom prst="rect">
                <a:avLst/>
              </a:prstGeom>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8413698" y="3840929"/>
                <a:ext cx="1313590" cy="1193080"/>
                <a:chOff x="6559966" y="3839752"/>
                <a:chExt cx="1313590" cy="1193080"/>
              </a:xfrm>
            </p:grpSpPr>
            <p:sp>
              <p:nvSpPr>
                <p:cNvPr id="18"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sp>
              <p:nvSpPr>
                <p:cNvPr id="19"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grpSp>
        </p:grpSp>
      </p:grpSp>
      <p:grpSp>
        <p:nvGrpSpPr>
          <p:cNvPr id="20" name="Group 19"/>
          <p:cNvGrpSpPr/>
          <p:nvPr/>
        </p:nvGrpSpPr>
        <p:grpSpPr>
          <a:xfrm>
            <a:off x="1569028" y="4784466"/>
            <a:ext cx="1435266" cy="1702938"/>
            <a:chOff x="10142652" y="3842145"/>
            <a:chExt cx="1379783" cy="1637108"/>
          </a:xfrm>
        </p:grpSpPr>
        <p:sp>
          <p:nvSpPr>
            <p:cNvPr id="21" name="Rectangle 20"/>
            <p:cNvSpPr/>
            <p:nvPr/>
          </p:nvSpPr>
          <p:spPr>
            <a:xfrm>
              <a:off x="10142652" y="5118897"/>
              <a:ext cx="1379783" cy="360356"/>
            </a:xfrm>
            <a:prstGeom prst="rect">
              <a:avLst/>
            </a:prstGeom>
          </p:spPr>
          <p:txBody>
            <a:bodyPr wrap="square">
              <a:spAutoFit/>
            </a:bodyPr>
            <a:lstStyle/>
            <a:p>
              <a:pPr defTabSz="932239">
                <a:defRPr/>
              </a:pPr>
              <a:r>
                <a:rPr lang="en-US" sz="1836" kern="0" dirty="0">
                  <a:gradFill>
                    <a:gsLst>
                      <a:gs pos="2917">
                        <a:srgbClr val="FFFFFF"/>
                      </a:gs>
                      <a:gs pos="100000">
                        <a:srgbClr val="FFFFFF"/>
                      </a:gs>
                    </a:gsLst>
                    <a:lin ang="5400000" scaled="0"/>
                  </a:gradFill>
                  <a:cs typeface="Segoe UI" panose="020B0502040204020203" pitchFamily="34" charset="0"/>
                </a:rPr>
                <a:t>Kubernetes</a:t>
              </a:r>
            </a:p>
          </p:txBody>
        </p:sp>
        <p:grpSp>
          <p:nvGrpSpPr>
            <p:cNvPr id="22" name="Group 21"/>
            <p:cNvGrpSpPr/>
            <p:nvPr/>
          </p:nvGrpSpPr>
          <p:grpSpPr>
            <a:xfrm>
              <a:off x="10187712" y="3842145"/>
              <a:ext cx="1313590" cy="1193080"/>
              <a:chOff x="10187712" y="3842145"/>
              <a:chExt cx="1313590" cy="1193080"/>
            </a:xfrm>
          </p:grpSpPr>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7949" y="4030850"/>
                <a:ext cx="789191" cy="765735"/>
              </a:xfrm>
              <a:prstGeom prst="rect">
                <a:avLst/>
              </a:prstGeom>
            </p:spPr>
          </p:pic>
          <p:grpSp>
            <p:nvGrpSpPr>
              <p:cNvPr id="24" name="Group 23"/>
              <p:cNvGrpSpPr/>
              <p:nvPr/>
            </p:nvGrpSpPr>
            <p:grpSpPr>
              <a:xfrm>
                <a:off x="10187712" y="3842145"/>
                <a:ext cx="1313590" cy="1193080"/>
                <a:chOff x="6559966" y="3839752"/>
                <a:chExt cx="1313590" cy="1193080"/>
              </a:xfrm>
            </p:grpSpPr>
            <p:sp>
              <p:nvSpPr>
                <p:cNvPr id="25"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sp>
              <p:nvSpPr>
                <p:cNvPr id="26"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grpSp>
        </p:grpSp>
      </p:grpSp>
      <p:sp>
        <p:nvSpPr>
          <p:cNvPr id="27" name="Freeform 19"/>
          <p:cNvSpPr>
            <a:spLocks noChangeAspect="1" noEditPoints="1"/>
          </p:cNvSpPr>
          <p:nvPr/>
        </p:nvSpPr>
        <p:spPr bwMode="auto">
          <a:xfrm>
            <a:off x="4753019" y="2996898"/>
            <a:ext cx="1132124" cy="932339"/>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3234" tIns="93234" rIns="93234" bIns="46616" numCol="1" anchor="t" anchorCtr="0" compatLnSpc="1">
            <a:prstTxWarp prst="textNoShape">
              <a:avLst/>
            </a:prstTxWarp>
          </a:bodyPr>
          <a:lstStyle/>
          <a:p>
            <a:pPr algn="ctr" defTabSz="932239">
              <a:defRPr/>
            </a:pPr>
            <a:r>
              <a:rPr lang="en-US" sz="2448" b="1" kern="0" dirty="0">
                <a:gradFill>
                  <a:gsLst>
                    <a:gs pos="0">
                      <a:srgbClr val="FFFFFF"/>
                    </a:gs>
                    <a:gs pos="100000">
                      <a:srgbClr val="FFFFFF"/>
                    </a:gs>
                  </a:gsLst>
                  <a:lin ang="5400000" scaled="0"/>
                </a:gradFill>
              </a:rPr>
              <a:t>&lt;`/&gt;</a:t>
            </a:r>
          </a:p>
        </p:txBody>
      </p:sp>
      <p:sp>
        <p:nvSpPr>
          <p:cNvPr id="28" name="Vertical Scroll 157"/>
          <p:cNvSpPr/>
          <p:nvPr/>
        </p:nvSpPr>
        <p:spPr bwMode="auto">
          <a:xfrm>
            <a:off x="6877085" y="2996898"/>
            <a:ext cx="1080325" cy="932339"/>
          </a:xfrm>
          <a:prstGeom prst="verticalScroll">
            <a:avLst/>
          </a:prstGeom>
          <a:noFill/>
          <a:ln w="57150" cap="flat" cmpd="sng" algn="ctr">
            <a:solidFill>
              <a:srgbClr val="FFFFFF"/>
            </a:solid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3744" kern="0" dirty="0">
              <a:gradFill>
                <a:gsLst>
                  <a:gs pos="0">
                    <a:srgbClr val="FFFFFF"/>
                  </a:gs>
                  <a:gs pos="100000">
                    <a:srgbClr val="FFFFFF"/>
                  </a:gs>
                </a:gsLst>
                <a:lin ang="5400000" scaled="0"/>
              </a:gradFill>
              <a:latin typeface="Segoe UI Semilight"/>
            </a:endParaRPr>
          </a:p>
        </p:txBody>
      </p:sp>
      <p:sp>
        <p:nvSpPr>
          <p:cNvPr id="29" name="TextBox 28"/>
          <p:cNvSpPr txBox="1"/>
          <p:nvPr/>
        </p:nvSpPr>
        <p:spPr>
          <a:xfrm>
            <a:off x="6602923" y="4081466"/>
            <a:ext cx="1628649" cy="324666"/>
          </a:xfrm>
          <a:prstGeom prst="rect">
            <a:avLst/>
          </a:prstGeom>
          <a:noFill/>
        </p:spPr>
        <p:txBody>
          <a:bodyPr wrap="none" lIns="93234" tIns="46616" rIns="93234" bIns="4661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32239">
              <a:defRPr/>
            </a:pPr>
            <a:r>
              <a:rPr lang="en-US" sz="1632" kern="0" dirty="0">
                <a:latin typeface="Segoe UI" panose="020B0502040204020203" pitchFamily="34" charset="0"/>
                <a:cs typeface="Segoe UI" panose="020B0502040204020203" pitchFamily="34" charset="0"/>
              </a:rPr>
              <a:t>ARM templates</a:t>
            </a:r>
          </a:p>
        </p:txBody>
      </p:sp>
      <p:sp>
        <p:nvSpPr>
          <p:cNvPr id="30" name="Freeform 161"/>
          <p:cNvSpPr>
            <a:spLocks noChangeAspect="1"/>
          </p:cNvSpPr>
          <p:nvPr/>
        </p:nvSpPr>
        <p:spPr bwMode="black">
          <a:xfrm>
            <a:off x="5794701" y="4948253"/>
            <a:ext cx="1251778" cy="985146"/>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FFFFFF"/>
          </a:solidFill>
          <a:ln w="9525" cap="flat" cmpd="sng" algn="ctr">
            <a:noFill/>
            <a:prstDash val="solid"/>
            <a:headEnd type="none" w="med" len="med"/>
            <a:tailEnd type="none" w="med" len="med"/>
          </a:ln>
          <a:effectLst/>
          <a:ex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TextBox 30"/>
          <p:cNvSpPr txBox="1"/>
          <p:nvPr/>
        </p:nvSpPr>
        <p:spPr>
          <a:xfrm>
            <a:off x="5751773" y="6065677"/>
            <a:ext cx="1337634" cy="324666"/>
          </a:xfrm>
          <a:prstGeom prst="rect">
            <a:avLst/>
          </a:prstGeom>
          <a:noFill/>
        </p:spPr>
        <p:txBody>
          <a:bodyPr wrap="none" lIns="93234" tIns="46616" rIns="93234" bIns="4661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32239">
              <a:defRPr/>
            </a:pPr>
            <a:r>
              <a:rPr lang="en-US" sz="1632" kern="0" dirty="0">
                <a:latin typeface="Segoe UI" panose="020B0502040204020203" pitchFamily="34" charset="0"/>
                <a:cs typeface="Segoe UI" panose="020B0502040204020203" pitchFamily="34" charset="0"/>
              </a:rPr>
              <a:t>Azure Portal</a:t>
            </a:r>
          </a:p>
        </p:txBody>
      </p:sp>
      <p:sp>
        <p:nvSpPr>
          <p:cNvPr id="32" name="TextBox 31"/>
          <p:cNvSpPr txBox="1"/>
          <p:nvPr/>
        </p:nvSpPr>
        <p:spPr>
          <a:xfrm>
            <a:off x="4593860" y="4049647"/>
            <a:ext cx="1450444" cy="555189"/>
          </a:xfrm>
          <a:prstGeom prst="rect">
            <a:avLst/>
          </a:prstGeom>
          <a:noFill/>
        </p:spPr>
        <p:txBody>
          <a:bodyPr wrap="none" lIns="93234" tIns="46616" rIns="93234" bIns="4661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32239">
              <a:defRPr/>
            </a:pPr>
            <a:r>
              <a:rPr lang="en-US" sz="1632" kern="0" dirty="0">
                <a:latin typeface="Segoe UI" panose="020B0502040204020203" pitchFamily="34" charset="0"/>
                <a:cs typeface="Segoe UI" panose="020B0502040204020203" pitchFamily="34" charset="0"/>
              </a:rPr>
              <a:t>Command </a:t>
            </a:r>
            <a:br>
              <a:rPr lang="en-US" sz="1632" kern="0" dirty="0">
                <a:latin typeface="Segoe UI" panose="020B0502040204020203" pitchFamily="34" charset="0"/>
                <a:cs typeface="Segoe UI" panose="020B0502040204020203" pitchFamily="34" charset="0"/>
              </a:rPr>
            </a:br>
            <a:r>
              <a:rPr lang="en-US" sz="1632" kern="0" dirty="0">
                <a:latin typeface="Segoe UI" panose="020B0502040204020203" pitchFamily="34" charset="0"/>
                <a:cs typeface="Segoe UI" panose="020B0502040204020203" pitchFamily="34" charset="0"/>
              </a:rPr>
              <a:t>Line Interface</a:t>
            </a:r>
          </a:p>
        </p:txBody>
      </p:sp>
      <p:pic>
        <p:nvPicPr>
          <p:cNvPr id="33" name="Picture 32"/>
          <p:cNvPicPr>
            <a:picLocks noChangeAspect="1"/>
          </p:cNvPicPr>
          <p:nvPr/>
        </p:nvPicPr>
        <p:blipFill rotWithShape="1">
          <a:blip r:embed="rId6"/>
          <a:srcRect l="-2910"/>
          <a:stretch/>
        </p:blipFill>
        <p:spPr>
          <a:xfrm>
            <a:off x="8744327" y="2850152"/>
            <a:ext cx="1350489" cy="1130957"/>
          </a:xfrm>
          <a:prstGeom prst="rect">
            <a:avLst/>
          </a:prstGeom>
        </p:spPr>
      </p:pic>
      <p:sp>
        <p:nvSpPr>
          <p:cNvPr id="34" name="TextBox 33"/>
          <p:cNvSpPr txBox="1"/>
          <p:nvPr/>
        </p:nvSpPr>
        <p:spPr>
          <a:xfrm>
            <a:off x="12590791" y="2794059"/>
            <a:ext cx="951169" cy="951169"/>
          </a:xfrm>
          <a:prstGeom prst="rect">
            <a:avLst/>
          </a:prstGeom>
          <a:noFill/>
        </p:spPr>
        <p:txBody>
          <a:bodyPr wrap="none" lIns="190234" tIns="152188" rIns="190234" bIns="152188" rtlCol="0">
            <a:noAutofit/>
          </a:bodyPr>
          <a:lstStyle/>
          <a:p>
            <a:pPr defTabSz="951304">
              <a:lnSpc>
                <a:spcPct val="90000"/>
              </a:lnSpc>
              <a:spcAft>
                <a:spcPts val="624"/>
              </a:spcAft>
            </a:pPr>
            <a:endParaRPr lang="en-US" sz="2497" dirty="0">
              <a:gradFill>
                <a:gsLst>
                  <a:gs pos="2917">
                    <a:srgbClr val="353535"/>
                  </a:gs>
                  <a:gs pos="30000">
                    <a:srgbClr val="353535"/>
                  </a:gs>
                </a:gsLst>
                <a:lin ang="5400000" scaled="0"/>
              </a:gradFill>
              <a:latin typeface="Segoe UI Semilight"/>
            </a:endParaRPr>
          </a:p>
        </p:txBody>
      </p:sp>
      <p:sp>
        <p:nvSpPr>
          <p:cNvPr id="35" name="TextBox 34"/>
          <p:cNvSpPr txBox="1"/>
          <p:nvPr/>
        </p:nvSpPr>
        <p:spPr>
          <a:xfrm>
            <a:off x="8484249" y="4107466"/>
            <a:ext cx="1870643" cy="324680"/>
          </a:xfrm>
          <a:prstGeom prst="rect">
            <a:avLst/>
          </a:prstGeom>
          <a:noFill/>
        </p:spPr>
        <p:txBody>
          <a:bodyPr wrap="none" lIns="93247" tIns="46623" rIns="93247" bIns="46623" rtlCol="0">
            <a:spAutoFit/>
          </a:bodyPr>
          <a:lstStyle/>
          <a:p>
            <a:pPr algn="ctr" defTabSz="931667">
              <a:lnSpc>
                <a:spcPct val="90000"/>
              </a:lnSpc>
              <a:defRPr/>
            </a:pPr>
            <a:r>
              <a:rPr lang="en-US" sz="1632" kern="0" dirty="0">
                <a:gradFill>
                  <a:gsLst>
                    <a:gs pos="0">
                      <a:srgbClr val="FFFFFF"/>
                    </a:gs>
                    <a:gs pos="100000">
                      <a:srgbClr val="FFFFFF"/>
                    </a:gs>
                  </a:gsLst>
                  <a:lin ang="5400000" scaled="1"/>
                </a:gradFill>
              </a:rPr>
              <a:t>Container Registry</a:t>
            </a:r>
          </a:p>
        </p:txBody>
      </p:sp>
      <p:sp>
        <p:nvSpPr>
          <p:cNvPr id="36" name="Freeform 166"/>
          <p:cNvSpPr>
            <a:spLocks noChangeAspect="1"/>
          </p:cNvSpPr>
          <p:nvPr/>
        </p:nvSpPr>
        <p:spPr bwMode="black">
          <a:xfrm>
            <a:off x="10751070" y="2794058"/>
            <a:ext cx="1119040" cy="109572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TextBox 36"/>
          <p:cNvSpPr txBox="1"/>
          <p:nvPr/>
        </p:nvSpPr>
        <p:spPr>
          <a:xfrm>
            <a:off x="10704704" y="4084792"/>
            <a:ext cx="1211772" cy="555203"/>
          </a:xfrm>
          <a:prstGeom prst="rect">
            <a:avLst/>
          </a:prstGeom>
          <a:noFill/>
        </p:spPr>
        <p:txBody>
          <a:bodyPr wrap="none" lIns="93247" tIns="46623" rIns="93247" bIns="46623" rtlCol="0">
            <a:spAutoFit/>
          </a:bodyPr>
          <a:lstStyle/>
          <a:p>
            <a:pPr algn="ctr" defTabSz="931667">
              <a:lnSpc>
                <a:spcPct val="90000"/>
              </a:lnSpc>
              <a:defRPr/>
            </a:pPr>
            <a:r>
              <a:rPr lang="en-US" sz="1632" kern="0" dirty="0">
                <a:gradFill>
                  <a:gsLst>
                    <a:gs pos="0">
                      <a:srgbClr val="FFFFFF"/>
                    </a:gs>
                    <a:gs pos="100000">
                      <a:srgbClr val="FFFFFF"/>
                    </a:gs>
                  </a:gsLst>
                  <a:lin ang="5400000" scaled="1"/>
                </a:gradFill>
              </a:rPr>
              <a:t>Container</a:t>
            </a:r>
          </a:p>
          <a:p>
            <a:pPr algn="ctr" defTabSz="931667">
              <a:lnSpc>
                <a:spcPct val="90000"/>
              </a:lnSpc>
              <a:defRPr/>
            </a:pPr>
            <a:r>
              <a:rPr lang="en-US" sz="1632" kern="0" dirty="0">
                <a:gradFill>
                  <a:gsLst>
                    <a:gs pos="0">
                      <a:srgbClr val="FFFFFF"/>
                    </a:gs>
                    <a:gs pos="100000">
                      <a:srgbClr val="FFFFFF"/>
                    </a:gs>
                  </a:gsLst>
                  <a:lin ang="5400000" scaled="1"/>
                </a:gradFill>
              </a:rPr>
              <a:t>Monitoring</a:t>
            </a:r>
          </a:p>
        </p:txBody>
      </p:sp>
      <p:sp>
        <p:nvSpPr>
          <p:cNvPr id="38" name="Freeform 169"/>
          <p:cNvSpPr>
            <a:spLocks noChangeAspect="1" noEditPoints="1"/>
          </p:cNvSpPr>
          <p:nvPr/>
        </p:nvSpPr>
        <p:spPr bwMode="black">
          <a:xfrm>
            <a:off x="8752133" y="4918248"/>
            <a:ext cx="648725" cy="64609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5117" tIns="47558" rIns="95117" bIns="47558" numCol="1" anchor="t" anchorCtr="0" compatLnSpc="1">
            <a:prstTxWarp prst="textNoShape">
              <a:avLst/>
            </a:prstTxWarp>
          </a:bodyPr>
          <a:lstStyle/>
          <a:p>
            <a:pPr defTabSz="951304">
              <a:defRPr/>
            </a:pPr>
            <a:endParaRPr lang="en-US" sz="1873" kern="0" dirty="0">
              <a:solidFill>
                <a:srgbClr val="353535"/>
              </a:solidFill>
              <a:latin typeface="Segoe UI Semilight"/>
            </a:endParaRPr>
          </a:p>
        </p:txBody>
      </p:sp>
      <p:pic>
        <p:nvPicPr>
          <p:cNvPr id="39" name="Picture 38"/>
          <p:cNvPicPr>
            <a:picLocks noChangeAspect="1"/>
          </p:cNvPicPr>
          <p:nvPr/>
        </p:nvPicPr>
        <p:blipFill>
          <a:blip r:embed="rId7"/>
          <a:stretch>
            <a:fillRect/>
          </a:stretch>
        </p:blipFill>
        <p:spPr>
          <a:xfrm>
            <a:off x="9565009" y="4835394"/>
            <a:ext cx="765335" cy="842572"/>
          </a:xfrm>
          <a:prstGeom prst="rect">
            <a:avLst/>
          </a:prstGeom>
        </p:spPr>
      </p:pic>
      <p:sp>
        <p:nvSpPr>
          <p:cNvPr id="40" name="TextBox 39"/>
          <p:cNvSpPr txBox="1"/>
          <p:nvPr/>
        </p:nvSpPr>
        <p:spPr>
          <a:xfrm>
            <a:off x="8566812" y="5738457"/>
            <a:ext cx="1705516" cy="555203"/>
          </a:xfrm>
          <a:prstGeom prst="rect">
            <a:avLst/>
          </a:prstGeom>
          <a:noFill/>
        </p:spPr>
        <p:txBody>
          <a:bodyPr wrap="none" lIns="93247" tIns="46623" rIns="93247" bIns="46623" rtlCol="0">
            <a:spAutoFit/>
          </a:bodyPr>
          <a:lstStyle/>
          <a:p>
            <a:pPr algn="ctr" defTabSz="931667">
              <a:lnSpc>
                <a:spcPct val="90000"/>
              </a:lnSpc>
              <a:defRPr/>
            </a:pPr>
            <a:r>
              <a:rPr lang="en-US" sz="1632" kern="0" dirty="0">
                <a:gradFill>
                  <a:gsLst>
                    <a:gs pos="0">
                      <a:srgbClr val="FFFFFF"/>
                    </a:gs>
                    <a:gs pos="100000">
                      <a:srgbClr val="FFFFFF"/>
                    </a:gs>
                  </a:gsLst>
                  <a:lin ang="5400000" scaled="1"/>
                </a:gradFill>
              </a:rPr>
              <a:t>Windows &amp;</a:t>
            </a:r>
          </a:p>
          <a:p>
            <a:pPr algn="ctr" defTabSz="931667">
              <a:lnSpc>
                <a:spcPct val="90000"/>
              </a:lnSpc>
              <a:defRPr/>
            </a:pPr>
            <a:r>
              <a:rPr lang="en-US" sz="1632" kern="0" dirty="0">
                <a:gradFill>
                  <a:gsLst>
                    <a:gs pos="0">
                      <a:srgbClr val="FFFFFF"/>
                    </a:gs>
                    <a:gs pos="100000">
                      <a:srgbClr val="FFFFFF"/>
                    </a:gs>
                  </a:gsLst>
                  <a:lin ang="5400000" scaled="1"/>
                </a:gradFill>
              </a:rPr>
              <a:t>Linux Containers</a:t>
            </a:r>
          </a:p>
        </p:txBody>
      </p:sp>
      <p:sp>
        <p:nvSpPr>
          <p:cNvPr id="41" name="Freeform 171"/>
          <p:cNvSpPr>
            <a:spLocks noChangeAspect="1"/>
          </p:cNvSpPr>
          <p:nvPr/>
        </p:nvSpPr>
        <p:spPr bwMode="black">
          <a:xfrm>
            <a:off x="10815025" y="4872563"/>
            <a:ext cx="991130" cy="69177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TextBox 41"/>
          <p:cNvSpPr txBox="1"/>
          <p:nvPr/>
        </p:nvSpPr>
        <p:spPr>
          <a:xfrm>
            <a:off x="10328674" y="5745078"/>
            <a:ext cx="1963833" cy="555203"/>
          </a:xfrm>
          <a:prstGeom prst="rect">
            <a:avLst/>
          </a:prstGeom>
          <a:noFill/>
        </p:spPr>
        <p:txBody>
          <a:bodyPr wrap="none" lIns="93247" tIns="46623" rIns="93247" bIns="46623" rtlCol="0">
            <a:spAutoFit/>
          </a:bodyPr>
          <a:lstStyle/>
          <a:p>
            <a:pPr algn="ctr" defTabSz="931667">
              <a:lnSpc>
                <a:spcPct val="90000"/>
              </a:lnSpc>
              <a:defRPr/>
            </a:pPr>
            <a:r>
              <a:rPr lang="en-US" sz="1632" kern="0" dirty="0">
                <a:gradFill>
                  <a:gsLst>
                    <a:gs pos="0">
                      <a:srgbClr val="FFFFFF"/>
                    </a:gs>
                    <a:gs pos="100000">
                      <a:srgbClr val="FFFFFF"/>
                    </a:gs>
                  </a:gsLst>
                  <a:lin ang="5400000" scaled="1"/>
                </a:gradFill>
              </a:rPr>
              <a:t>*Managed disks for</a:t>
            </a:r>
          </a:p>
          <a:p>
            <a:pPr algn="ctr" defTabSz="931667">
              <a:lnSpc>
                <a:spcPct val="90000"/>
              </a:lnSpc>
              <a:defRPr/>
            </a:pPr>
            <a:r>
              <a:rPr lang="en-US" sz="1632" kern="0" dirty="0">
                <a:gradFill>
                  <a:gsLst>
                    <a:gs pos="0">
                      <a:srgbClr val="FFFFFF"/>
                    </a:gs>
                    <a:gs pos="100000">
                      <a:srgbClr val="FFFFFF"/>
                    </a:gs>
                  </a:gsLst>
                  <a:lin ang="5400000" scaled="1"/>
                </a:gradFill>
              </a:rPr>
              <a:t>persistent storage</a:t>
            </a:r>
          </a:p>
        </p:txBody>
      </p:sp>
    </p:spTree>
    <p:extLst>
      <p:ext uri="{BB962C8B-B14F-4D97-AF65-F5344CB8AC3E}">
        <p14:creationId xmlns:p14="http://schemas.microsoft.com/office/powerpoint/2010/main" val="30774522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Container Service</a:t>
            </a:r>
          </a:p>
        </p:txBody>
      </p:sp>
      <p:sp>
        <p:nvSpPr>
          <p:cNvPr id="5" name="Text Placeholder 6"/>
          <p:cNvSpPr txBox="1">
            <a:spLocks/>
          </p:cNvSpPr>
          <p:nvPr/>
        </p:nvSpPr>
        <p:spPr>
          <a:xfrm>
            <a:off x="234032" y="1046095"/>
            <a:ext cx="6375113" cy="5766017"/>
          </a:xfrm>
          <a:prstGeom prst="rect">
            <a:avLst/>
          </a:prstGeom>
        </p:spPr>
        <p:txBody>
          <a:bodyPr vert="horz" wrap="square" lIns="149217" tIns="93260" rIns="149217" bIns="9326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51121">
              <a:spcBef>
                <a:spcPts val="1222"/>
              </a:spcBef>
              <a:defRPr/>
            </a:pPr>
            <a:r>
              <a:rPr lang="en-US" sz="2040" dirty="0">
                <a:solidFill>
                  <a:schemeClr val="tx1"/>
                </a:solidFill>
                <a:latin typeface="+mn-lt"/>
              </a:rPr>
              <a:t>Simplest way to deploy your container orchestration environment on Azure</a:t>
            </a:r>
          </a:p>
          <a:p>
            <a:pPr marL="349724" indent="-349724" defTabSz="951121">
              <a:spcBef>
                <a:spcPts val="1222"/>
              </a:spcBef>
              <a:defRPr/>
            </a:pPr>
            <a:r>
              <a:rPr lang="en-US" sz="2040" dirty="0">
                <a:solidFill>
                  <a:schemeClr val="tx1"/>
                </a:solidFill>
                <a:latin typeface="+mn-lt"/>
              </a:rPr>
              <a:t>Agile, flexible, and provides choice of orchestrator</a:t>
            </a:r>
          </a:p>
          <a:p>
            <a:pPr marL="349724" indent="-349724" defTabSz="951121">
              <a:spcBef>
                <a:spcPts val="1222"/>
              </a:spcBef>
              <a:defRPr/>
            </a:pPr>
            <a:r>
              <a:rPr lang="en-US" sz="2040" dirty="0">
                <a:solidFill>
                  <a:schemeClr val="tx1"/>
                </a:solidFill>
                <a:latin typeface="+mn-lt"/>
              </a:rPr>
              <a:t>Open source templates for provisioning your environment</a:t>
            </a:r>
          </a:p>
          <a:p>
            <a:pPr marL="349724" indent="-349724" defTabSz="951121">
              <a:spcBef>
                <a:spcPts val="1222"/>
              </a:spcBef>
              <a:defRPr/>
            </a:pPr>
            <a:r>
              <a:rPr lang="en-US" sz="2040" dirty="0">
                <a:solidFill>
                  <a:schemeClr val="tx1"/>
                </a:solidFill>
                <a:latin typeface="+mn-lt"/>
              </a:rPr>
              <a:t>Easy ramp up to an optimized enterprise grade container management</a:t>
            </a:r>
          </a:p>
          <a:p>
            <a:pPr defTabSz="951121">
              <a:spcBef>
                <a:spcPts val="1222"/>
              </a:spcBef>
              <a:defRPr/>
            </a:pPr>
            <a:r>
              <a:rPr lang="en-US" sz="2040" dirty="0">
                <a:solidFill>
                  <a:schemeClr val="tx1"/>
                </a:solidFill>
                <a:latin typeface="+mn-lt"/>
              </a:rPr>
              <a:t>Kubernetes on Azure </a:t>
            </a:r>
            <a:br>
              <a:rPr lang="en-US" sz="2040" dirty="0">
                <a:solidFill>
                  <a:schemeClr val="tx1"/>
                </a:solidFill>
                <a:latin typeface="+mn-lt"/>
              </a:rPr>
            </a:br>
            <a:r>
              <a:rPr lang="en-US" sz="2040" dirty="0">
                <a:solidFill>
                  <a:schemeClr val="tx1"/>
                </a:solidFill>
                <a:latin typeface="+mn-lt"/>
              </a:rPr>
              <a:t>Container Service (preview)</a:t>
            </a:r>
          </a:p>
          <a:p>
            <a:pPr defTabSz="951121">
              <a:spcBef>
                <a:spcPts val="1222"/>
              </a:spcBef>
              <a:defRPr/>
            </a:pPr>
            <a:r>
              <a:rPr lang="en-US" sz="2040" dirty="0">
                <a:solidFill>
                  <a:schemeClr val="tx1"/>
                </a:solidFill>
                <a:latin typeface="+mn-lt"/>
              </a:rPr>
              <a:t>DC/OS Upgrade to 1.8.4</a:t>
            </a:r>
          </a:p>
          <a:p>
            <a:pPr defTabSz="951121">
              <a:spcBef>
                <a:spcPts val="1222"/>
              </a:spcBef>
              <a:defRPr/>
            </a:pPr>
            <a:r>
              <a:rPr lang="en-US" sz="2040" dirty="0">
                <a:solidFill>
                  <a:schemeClr val="tx1"/>
                </a:solidFill>
                <a:latin typeface="+mn-lt"/>
              </a:rPr>
              <a:t>Open Source Azure </a:t>
            </a:r>
            <a:br>
              <a:rPr lang="en-US" sz="2040" dirty="0">
                <a:solidFill>
                  <a:schemeClr val="tx1"/>
                </a:solidFill>
                <a:latin typeface="+mn-lt"/>
              </a:rPr>
            </a:br>
            <a:r>
              <a:rPr lang="en-US" sz="2040" dirty="0">
                <a:solidFill>
                  <a:schemeClr val="tx1"/>
                </a:solidFill>
                <a:latin typeface="+mn-lt"/>
              </a:rPr>
              <a:t>Container Service Engine</a:t>
            </a:r>
          </a:p>
          <a:p>
            <a:pPr defTabSz="951121">
              <a:spcBef>
                <a:spcPts val="1222"/>
              </a:spcBef>
              <a:defRPr/>
            </a:pPr>
            <a:r>
              <a:rPr lang="en-US" sz="2040" dirty="0">
                <a:solidFill>
                  <a:schemeClr val="tx1"/>
                </a:solidFill>
                <a:latin typeface="+mn-lt"/>
              </a:rPr>
              <a:t>Azure Container Registry (preview)</a:t>
            </a:r>
          </a:p>
          <a:p>
            <a:pPr defTabSz="951121">
              <a:spcBef>
                <a:spcPts val="1222"/>
              </a:spcBef>
              <a:defRPr/>
            </a:pPr>
            <a:r>
              <a:rPr lang="en-US" sz="2040" dirty="0">
                <a:solidFill>
                  <a:schemeClr val="tx1"/>
                </a:solidFill>
                <a:latin typeface="+mn-lt"/>
              </a:rPr>
              <a:t>VS, VSTS, and VS code integration and deployment to Azure Container Service</a:t>
            </a:r>
            <a:endParaRPr lang="en-US" sz="2448" dirty="0">
              <a:solidFill>
                <a:schemeClr val="tx1"/>
              </a:solidFill>
              <a:latin typeface="+mn-lt"/>
            </a:endParaRPr>
          </a:p>
        </p:txBody>
      </p:sp>
      <p:grpSp>
        <p:nvGrpSpPr>
          <p:cNvPr id="7" name="Group 6"/>
          <p:cNvGrpSpPr/>
          <p:nvPr/>
        </p:nvGrpSpPr>
        <p:grpSpPr>
          <a:xfrm>
            <a:off x="6707778" y="4172232"/>
            <a:ext cx="1339740" cy="1686918"/>
            <a:chOff x="6389447" y="3839752"/>
            <a:chExt cx="1313590" cy="1653991"/>
          </a:xfrm>
        </p:grpSpPr>
        <p:grpSp>
          <p:nvGrpSpPr>
            <p:cNvPr id="8" name="Group 7"/>
            <p:cNvGrpSpPr/>
            <p:nvPr/>
          </p:nvGrpSpPr>
          <p:grpSpPr>
            <a:xfrm>
              <a:off x="6389447" y="3839752"/>
              <a:ext cx="1313590" cy="1193080"/>
              <a:chOff x="6559966" y="3839752"/>
              <a:chExt cx="1313590" cy="1193080"/>
            </a:xfrm>
          </p:grpSpPr>
          <p:sp>
            <p:nvSpPr>
              <p:cNvPr id="10"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solidFill>
                    <a:srgbClr val="0078D7"/>
                  </a:solidFill>
                  <a:latin typeface="+mj-lt"/>
                </a:endParaRPr>
              </a:p>
            </p:txBody>
          </p:sp>
          <p:sp>
            <p:nvSpPr>
              <p:cNvPr id="11"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solidFill>
                    <a:srgbClr val="0078D7"/>
                  </a:solidFill>
                  <a:latin typeface="+mj-lt"/>
                </a:endParaRPr>
              </a:p>
            </p:txBody>
          </p:sp>
          <p:pic>
            <p:nvPicPr>
              <p:cNvPr id="12" name="Picture 2" descr="https://mesosphere.com/wp-content/uploads/2016/04/logo-horizontal-style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972" t="28232" r="59508" b="22874"/>
              <a:stretch/>
            </p:blipFill>
            <p:spPr bwMode="auto">
              <a:xfrm>
                <a:off x="6770934" y="3874537"/>
                <a:ext cx="951452" cy="1106916"/>
              </a:xfrm>
              <a:prstGeom prst="rect">
                <a:avLst/>
              </a:prstGeom>
              <a:extLst>
                <a:ext uri="{909E8E84-426E-40DD-AFC4-6F175D3DCCD1}">
                  <a14:hiddenFill xmlns:a14="http://schemas.microsoft.com/office/drawing/2010/main">
                    <a:solidFill>
                      <a:srgbClr val="FFFFFF"/>
                    </a:solidFill>
                  </a14:hiddenFill>
                </a:ext>
              </a:extLst>
            </p:spPr>
          </p:pic>
        </p:grpSp>
        <p:sp>
          <p:nvSpPr>
            <p:cNvPr id="9" name="Rectangle 8"/>
            <p:cNvSpPr/>
            <p:nvPr/>
          </p:nvSpPr>
          <p:spPr>
            <a:xfrm>
              <a:off x="6599518" y="5118897"/>
              <a:ext cx="895005" cy="374846"/>
            </a:xfrm>
            <a:prstGeom prst="rect">
              <a:avLst/>
            </a:prstGeom>
          </p:spPr>
          <p:txBody>
            <a:bodyPr wrap="square">
              <a:spAutoFit/>
            </a:bodyPr>
            <a:lstStyle/>
            <a:p>
              <a:pPr defTabSz="914049">
                <a:defRPr/>
              </a:pPr>
              <a:r>
                <a:rPr lang="en-US" sz="1836" kern="0" dirty="0">
                  <a:gradFill>
                    <a:gsLst>
                      <a:gs pos="1250">
                        <a:srgbClr val="353535"/>
                      </a:gs>
                      <a:gs pos="100000">
                        <a:srgbClr val="353535"/>
                      </a:gs>
                    </a:gsLst>
                    <a:lin ang="5400000" scaled="0"/>
                  </a:gradFill>
                  <a:latin typeface="+mj-lt"/>
                  <a:cs typeface="Segoe UI Semibold" panose="020B0702040204020203" pitchFamily="34" charset="0"/>
                </a:rPr>
                <a:t>DC/OS</a:t>
              </a:r>
              <a:endParaRPr lang="en-US" sz="1836" kern="0" dirty="0">
                <a:gradFill>
                  <a:gsLst>
                    <a:gs pos="1250">
                      <a:srgbClr val="353535"/>
                    </a:gs>
                    <a:gs pos="100000">
                      <a:srgbClr val="353535"/>
                    </a:gs>
                  </a:gsLst>
                  <a:lin ang="5400000" scaled="0"/>
                </a:gradFill>
                <a:latin typeface="+mj-lt"/>
              </a:endParaRPr>
            </a:p>
          </p:txBody>
        </p:sp>
      </p:grpSp>
      <p:pic>
        <p:nvPicPr>
          <p:cNvPr id="13" name="Picture 12"/>
          <p:cNvPicPr>
            <a:picLocks noChangeAspect="1"/>
          </p:cNvPicPr>
          <p:nvPr/>
        </p:nvPicPr>
        <p:blipFill rotWithShape="1">
          <a:blip r:embed="rId4"/>
          <a:srcRect l="-2910"/>
          <a:stretch/>
        </p:blipFill>
        <p:spPr>
          <a:xfrm>
            <a:off x="7348186" y="1046094"/>
            <a:ext cx="2876186" cy="2408641"/>
          </a:xfrm>
          <a:prstGeom prst="rect">
            <a:avLst/>
          </a:prstGeom>
        </p:spPr>
      </p:pic>
      <p:sp>
        <p:nvSpPr>
          <p:cNvPr id="14" name="Rectangle 13"/>
          <p:cNvSpPr/>
          <p:nvPr/>
        </p:nvSpPr>
        <p:spPr>
          <a:xfrm>
            <a:off x="6610060" y="1350483"/>
            <a:ext cx="1107165" cy="542399"/>
          </a:xfrm>
          <a:prstGeom prst="rect">
            <a:avLst/>
          </a:prstGeom>
        </p:spPr>
        <p:txBody>
          <a:bodyPr wrap="none">
            <a:spAutoFit/>
          </a:bodyPr>
          <a:lstStyle/>
          <a:p>
            <a:pPr defTabSz="914049">
              <a:defRPr/>
            </a:pPr>
            <a:r>
              <a:rPr lang="en-US" sz="2856" kern="0" dirty="0">
                <a:solidFill>
                  <a:srgbClr val="E6E6E6">
                    <a:lumMod val="10000"/>
                  </a:srgbClr>
                </a:solidFill>
                <a:latin typeface="+mj-lt"/>
                <a:cs typeface="Segoe UI Semibold" panose="020B0702040204020203" pitchFamily="34" charset="0"/>
              </a:rPr>
              <a:t>Azure</a:t>
            </a:r>
            <a:endParaRPr lang="en-US" sz="2856" kern="0" dirty="0">
              <a:solidFill>
                <a:srgbClr val="E6E6E6">
                  <a:lumMod val="10000"/>
                </a:srgbClr>
              </a:solidFill>
              <a:latin typeface="+mj-lt"/>
            </a:endParaRPr>
          </a:p>
        </p:txBody>
      </p:sp>
      <p:grpSp>
        <p:nvGrpSpPr>
          <p:cNvPr id="15" name="Group 14"/>
          <p:cNvGrpSpPr/>
          <p:nvPr/>
        </p:nvGrpSpPr>
        <p:grpSpPr>
          <a:xfrm>
            <a:off x="8443097" y="4173432"/>
            <a:ext cx="1339740" cy="1685717"/>
            <a:chOff x="8413698" y="3840929"/>
            <a:chExt cx="1313590" cy="1652814"/>
          </a:xfrm>
        </p:grpSpPr>
        <p:sp>
          <p:nvSpPr>
            <p:cNvPr id="16" name="Rectangle 15"/>
            <p:cNvSpPr/>
            <p:nvPr/>
          </p:nvSpPr>
          <p:spPr>
            <a:xfrm>
              <a:off x="8591219" y="5118897"/>
              <a:ext cx="895005" cy="374846"/>
            </a:xfrm>
            <a:prstGeom prst="rect">
              <a:avLst/>
            </a:prstGeom>
          </p:spPr>
          <p:txBody>
            <a:bodyPr wrap="square">
              <a:spAutoFit/>
            </a:bodyPr>
            <a:lstStyle/>
            <a:p>
              <a:pPr defTabSz="914049">
                <a:defRPr/>
              </a:pPr>
              <a:r>
                <a:rPr lang="en-US" sz="1836" kern="0" dirty="0">
                  <a:gradFill>
                    <a:gsLst>
                      <a:gs pos="1250">
                        <a:srgbClr val="353535"/>
                      </a:gs>
                      <a:gs pos="100000">
                        <a:srgbClr val="353535"/>
                      </a:gs>
                    </a:gsLst>
                    <a:lin ang="5400000" scaled="0"/>
                  </a:gradFill>
                  <a:latin typeface="+mj-lt"/>
                  <a:cs typeface="Segoe UI Semibold" panose="020B0702040204020203" pitchFamily="34" charset="0"/>
                </a:rPr>
                <a:t>Swarm</a:t>
              </a:r>
              <a:endParaRPr lang="en-US" sz="1836" kern="0" dirty="0">
                <a:gradFill>
                  <a:gsLst>
                    <a:gs pos="1250">
                      <a:srgbClr val="353535"/>
                    </a:gs>
                    <a:gs pos="100000">
                      <a:srgbClr val="353535"/>
                    </a:gs>
                  </a:gsLst>
                  <a:lin ang="5400000" scaled="0"/>
                </a:gradFill>
                <a:latin typeface="+mj-lt"/>
              </a:endParaRPr>
            </a:p>
          </p:txBody>
        </p:sp>
        <p:grpSp>
          <p:nvGrpSpPr>
            <p:cNvPr id="17" name="Group 16"/>
            <p:cNvGrpSpPr/>
            <p:nvPr/>
          </p:nvGrpSpPr>
          <p:grpSpPr>
            <a:xfrm>
              <a:off x="8413698" y="3840929"/>
              <a:ext cx="1313590" cy="1193080"/>
              <a:chOff x="8413698" y="3840929"/>
              <a:chExt cx="1313590" cy="1193080"/>
            </a:xfrm>
          </p:grpSpPr>
          <p:pic>
            <p:nvPicPr>
              <p:cNvPr id="18" name="Picture 10"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7701" y="3971976"/>
                <a:ext cx="1095330" cy="912038"/>
              </a:xfrm>
              <a:prstGeom prst="rect">
                <a:avLst/>
              </a:prstGeom>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8413698" y="3840929"/>
                <a:ext cx="1313590" cy="1193080"/>
                <a:chOff x="6559966" y="3839752"/>
                <a:chExt cx="1313590" cy="1193080"/>
              </a:xfrm>
            </p:grpSpPr>
            <p:sp>
              <p:nvSpPr>
                <p:cNvPr id="20"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solidFill>
                      <a:srgbClr val="0078D7"/>
                    </a:solidFill>
                    <a:latin typeface="+mj-lt"/>
                  </a:endParaRPr>
                </a:p>
              </p:txBody>
            </p:sp>
            <p:sp>
              <p:nvSpPr>
                <p:cNvPr id="21"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solidFill>
                      <a:srgbClr val="0078D7"/>
                    </a:solidFill>
                    <a:latin typeface="+mj-lt"/>
                  </a:endParaRPr>
                </a:p>
              </p:txBody>
            </p:sp>
          </p:grpSp>
        </p:grpSp>
      </p:grpSp>
      <p:grpSp>
        <p:nvGrpSpPr>
          <p:cNvPr id="22" name="Group 21"/>
          <p:cNvGrpSpPr/>
          <p:nvPr/>
        </p:nvGrpSpPr>
        <p:grpSpPr>
          <a:xfrm>
            <a:off x="10178415" y="4174672"/>
            <a:ext cx="1407251" cy="1684477"/>
            <a:chOff x="10142652" y="3842145"/>
            <a:chExt cx="1379783" cy="1651598"/>
          </a:xfrm>
        </p:grpSpPr>
        <p:sp>
          <p:nvSpPr>
            <p:cNvPr id="23" name="Rectangle 22"/>
            <p:cNvSpPr/>
            <p:nvPr/>
          </p:nvSpPr>
          <p:spPr>
            <a:xfrm>
              <a:off x="10142652" y="5118897"/>
              <a:ext cx="1379783" cy="374846"/>
            </a:xfrm>
            <a:prstGeom prst="rect">
              <a:avLst/>
            </a:prstGeom>
          </p:spPr>
          <p:txBody>
            <a:bodyPr wrap="square">
              <a:spAutoFit/>
            </a:bodyPr>
            <a:lstStyle/>
            <a:p>
              <a:pPr defTabSz="914049">
                <a:defRPr/>
              </a:pPr>
              <a:r>
                <a:rPr lang="en-US" sz="1836" kern="0" dirty="0">
                  <a:gradFill>
                    <a:gsLst>
                      <a:gs pos="1250">
                        <a:srgbClr val="353535"/>
                      </a:gs>
                      <a:gs pos="100000">
                        <a:srgbClr val="353535"/>
                      </a:gs>
                    </a:gsLst>
                    <a:lin ang="5400000" scaled="0"/>
                  </a:gradFill>
                  <a:latin typeface="+mj-lt"/>
                  <a:cs typeface="Segoe UI Semibold" panose="020B0702040204020203" pitchFamily="34" charset="0"/>
                </a:rPr>
                <a:t>Kubernetes</a:t>
              </a:r>
              <a:endParaRPr lang="en-US" sz="1836" kern="0" dirty="0">
                <a:gradFill>
                  <a:gsLst>
                    <a:gs pos="1250">
                      <a:srgbClr val="353535"/>
                    </a:gs>
                    <a:gs pos="100000">
                      <a:srgbClr val="353535"/>
                    </a:gs>
                  </a:gsLst>
                  <a:lin ang="5400000" scaled="0"/>
                </a:gradFill>
                <a:latin typeface="+mj-lt"/>
              </a:endParaRPr>
            </a:p>
          </p:txBody>
        </p:sp>
        <p:grpSp>
          <p:nvGrpSpPr>
            <p:cNvPr id="24" name="Group 23"/>
            <p:cNvGrpSpPr/>
            <p:nvPr/>
          </p:nvGrpSpPr>
          <p:grpSpPr>
            <a:xfrm>
              <a:off x="10187712" y="3842145"/>
              <a:ext cx="1313590" cy="1193080"/>
              <a:chOff x="10187712" y="3842145"/>
              <a:chExt cx="1313590" cy="1193080"/>
            </a:xfrm>
          </p:grpSpPr>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7949" y="4030850"/>
                <a:ext cx="789191" cy="765735"/>
              </a:xfrm>
              <a:prstGeom prst="rect">
                <a:avLst/>
              </a:prstGeom>
            </p:spPr>
          </p:pic>
          <p:grpSp>
            <p:nvGrpSpPr>
              <p:cNvPr id="26" name="Group 25"/>
              <p:cNvGrpSpPr/>
              <p:nvPr/>
            </p:nvGrpSpPr>
            <p:grpSpPr>
              <a:xfrm>
                <a:off x="10187712" y="3842145"/>
                <a:ext cx="1313590" cy="1193080"/>
                <a:chOff x="6559966" y="3839752"/>
                <a:chExt cx="1313590" cy="1193080"/>
              </a:xfrm>
            </p:grpSpPr>
            <p:sp>
              <p:nvSpPr>
                <p:cNvPr id="27"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solidFill>
                      <a:srgbClr val="0078D7"/>
                    </a:solidFill>
                    <a:latin typeface="+mj-lt"/>
                  </a:endParaRPr>
                </a:p>
              </p:txBody>
            </p:sp>
            <p:sp>
              <p:nvSpPr>
                <p:cNvPr id="28"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solidFill>
                      <a:srgbClr val="0078D7"/>
                    </a:solidFill>
                    <a:latin typeface="+mj-lt"/>
                  </a:endParaRPr>
                </a:p>
              </p:txBody>
            </p:sp>
          </p:grpSp>
        </p:grpSp>
      </p:grpSp>
      <p:grpSp>
        <p:nvGrpSpPr>
          <p:cNvPr id="29" name="Group 28"/>
          <p:cNvGrpSpPr/>
          <p:nvPr/>
        </p:nvGrpSpPr>
        <p:grpSpPr>
          <a:xfrm>
            <a:off x="7370660" y="3503961"/>
            <a:ext cx="3526406" cy="703749"/>
            <a:chOff x="7389701" y="3498850"/>
            <a:chExt cx="3457575" cy="690013"/>
          </a:xfrm>
        </p:grpSpPr>
        <p:grpSp>
          <p:nvGrpSpPr>
            <p:cNvPr id="30" name="Group 29"/>
            <p:cNvGrpSpPr/>
            <p:nvPr/>
          </p:nvGrpSpPr>
          <p:grpSpPr>
            <a:xfrm>
              <a:off x="7409313" y="3498850"/>
              <a:ext cx="3421380" cy="690013"/>
              <a:chOff x="7409313" y="3232185"/>
              <a:chExt cx="3421380" cy="956679"/>
            </a:xfrm>
          </p:grpSpPr>
          <p:cxnSp>
            <p:nvCxnSpPr>
              <p:cNvPr id="32" name="Straight Connector 31"/>
              <p:cNvCxnSpPr/>
              <p:nvPr/>
            </p:nvCxnSpPr>
            <p:spPr>
              <a:xfrm flipV="1">
                <a:off x="7409313" y="3581797"/>
                <a:ext cx="0" cy="607065"/>
              </a:xfrm>
              <a:prstGeom prst="line">
                <a:avLst/>
              </a:prstGeom>
              <a:noFill/>
              <a:ln w="38100" cap="flat" cmpd="sng" algn="ctr">
                <a:solidFill>
                  <a:srgbClr val="353535"/>
                </a:solidFill>
                <a:prstDash val="solid"/>
                <a:headEnd type="none"/>
                <a:tailEnd type="none"/>
              </a:ln>
              <a:effectLst/>
            </p:spPr>
          </p:cxnSp>
          <p:cxnSp>
            <p:nvCxnSpPr>
              <p:cNvPr id="33" name="Straight Connector 32"/>
              <p:cNvCxnSpPr/>
              <p:nvPr/>
            </p:nvCxnSpPr>
            <p:spPr>
              <a:xfrm flipV="1">
                <a:off x="9107960" y="3232185"/>
                <a:ext cx="0" cy="956679"/>
              </a:xfrm>
              <a:prstGeom prst="line">
                <a:avLst/>
              </a:prstGeom>
              <a:noFill/>
              <a:ln w="38100" cap="flat" cmpd="sng" algn="ctr">
                <a:solidFill>
                  <a:srgbClr val="353535"/>
                </a:solidFill>
                <a:prstDash val="solid"/>
                <a:headEnd type="none"/>
                <a:tailEnd type="none"/>
              </a:ln>
              <a:effectLst/>
            </p:spPr>
          </p:cxnSp>
          <p:cxnSp>
            <p:nvCxnSpPr>
              <p:cNvPr id="34" name="Straight Connector 33"/>
              <p:cNvCxnSpPr/>
              <p:nvPr/>
            </p:nvCxnSpPr>
            <p:spPr>
              <a:xfrm flipV="1">
                <a:off x="10830693" y="3581797"/>
                <a:ext cx="0" cy="607065"/>
              </a:xfrm>
              <a:prstGeom prst="line">
                <a:avLst/>
              </a:prstGeom>
              <a:noFill/>
              <a:ln w="38100" cap="flat" cmpd="sng" algn="ctr">
                <a:solidFill>
                  <a:srgbClr val="353535"/>
                </a:solidFill>
                <a:prstDash val="solid"/>
                <a:headEnd type="none"/>
                <a:tailEnd type="none"/>
              </a:ln>
              <a:effectLst/>
            </p:spPr>
          </p:cxnSp>
        </p:grpSp>
        <p:cxnSp>
          <p:nvCxnSpPr>
            <p:cNvPr id="31" name="Straight Connector 30"/>
            <p:cNvCxnSpPr/>
            <p:nvPr/>
          </p:nvCxnSpPr>
          <p:spPr>
            <a:xfrm>
              <a:off x="7389701" y="3761594"/>
              <a:ext cx="3457575" cy="0"/>
            </a:xfrm>
            <a:prstGeom prst="line">
              <a:avLst/>
            </a:prstGeom>
            <a:noFill/>
            <a:ln w="38100" cap="flat" cmpd="sng" algn="ctr">
              <a:solidFill>
                <a:srgbClr val="353535"/>
              </a:solidFill>
              <a:prstDash val="solid"/>
              <a:headEnd type="none"/>
              <a:tailEnd type="none"/>
            </a:ln>
            <a:effectLst/>
          </p:spPr>
        </p:cxnSp>
      </p:grpSp>
      <p:sp>
        <p:nvSpPr>
          <p:cNvPr id="35" name="Rectangle 34"/>
          <p:cNvSpPr/>
          <p:nvPr/>
        </p:nvSpPr>
        <p:spPr>
          <a:xfrm>
            <a:off x="10321459" y="2328965"/>
            <a:ext cx="1625337" cy="670445"/>
          </a:xfrm>
          <a:prstGeom prst="rect">
            <a:avLst/>
          </a:prstGeom>
        </p:spPr>
        <p:txBody>
          <a:bodyPr wrap="square">
            <a:spAutoFit/>
          </a:bodyPr>
          <a:lstStyle/>
          <a:p>
            <a:pPr defTabSz="914049">
              <a:defRPr/>
            </a:pPr>
            <a:r>
              <a:rPr lang="en-US" sz="1836" kern="0" dirty="0">
                <a:solidFill>
                  <a:srgbClr val="E6E6E6">
                    <a:lumMod val="10000"/>
                  </a:srgbClr>
                </a:solidFill>
                <a:latin typeface="+mj-lt"/>
                <a:cs typeface="Segoe UI Semibold" panose="020B0702040204020203" pitchFamily="34" charset="0"/>
              </a:rPr>
              <a:t>Container Registry</a:t>
            </a:r>
            <a:endParaRPr lang="en-US" sz="1836" kern="0" dirty="0">
              <a:solidFill>
                <a:srgbClr val="E6E6E6">
                  <a:lumMod val="10000"/>
                </a:srgbClr>
              </a:solidFill>
              <a:latin typeface="+mj-lt"/>
            </a:endParaRPr>
          </a:p>
        </p:txBody>
      </p:sp>
    </p:spTree>
    <p:extLst>
      <p:ext uri="{BB962C8B-B14F-4D97-AF65-F5344CB8AC3E}">
        <p14:creationId xmlns:p14="http://schemas.microsoft.com/office/powerpoint/2010/main" val="378347022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Demo: </a:t>
            </a:r>
            <a:r>
              <a:rPr lang="en-US" dirty="0"/>
              <a:t>Kubernetes cluster in ACS</a:t>
            </a:r>
            <a:endParaRPr lang="en-US" dirty="0"/>
          </a:p>
        </p:txBody>
      </p:sp>
      <p:sp>
        <p:nvSpPr>
          <p:cNvPr id="3" name="Rectangle 2"/>
          <p:cNvSpPr/>
          <p:nvPr/>
        </p:nvSpPr>
        <p:spPr>
          <a:xfrm>
            <a:off x="122237" y="6088062"/>
            <a:ext cx="11734800" cy="646331"/>
          </a:xfrm>
          <a:prstGeom prst="rect">
            <a:avLst/>
          </a:prstGeom>
        </p:spPr>
        <p:txBody>
          <a:bodyPr wrap="square">
            <a:spAutoFit/>
          </a:bodyPr>
          <a:lstStyle/>
          <a:p>
            <a:r>
              <a:rPr lang="en-US" dirty="0"/>
              <a:t>https://docs.microsoft.com/en-us/azure/container-service/container-service-kubernetes-walkthrough</a:t>
            </a:r>
          </a:p>
          <a:p>
            <a:r>
              <a:rPr lang="en-US" dirty="0"/>
              <a:t>https://docs.microsoft.com/en-us/azure/container-service/container-service-kubernetes-windows-walkthrough</a:t>
            </a:r>
            <a:endParaRPr lang="en-US" dirty="0"/>
          </a:p>
        </p:txBody>
      </p:sp>
      <p:pic>
        <p:nvPicPr>
          <p:cNvPr id="6" name="Picture 5"/>
          <p:cNvPicPr>
            <a:picLocks noChangeAspect="1"/>
          </p:cNvPicPr>
          <p:nvPr/>
        </p:nvPicPr>
        <p:blipFill>
          <a:blip r:embed="rId2"/>
          <a:stretch>
            <a:fillRect/>
          </a:stretch>
        </p:blipFill>
        <p:spPr>
          <a:xfrm>
            <a:off x="1417637" y="1820862"/>
            <a:ext cx="8773749" cy="3410426"/>
          </a:xfrm>
          <a:prstGeom prst="rect">
            <a:avLst/>
          </a:prstGeom>
        </p:spPr>
      </p:pic>
    </p:spTree>
    <p:extLst>
      <p:ext uri="{BB962C8B-B14F-4D97-AF65-F5344CB8AC3E}">
        <p14:creationId xmlns:p14="http://schemas.microsoft.com/office/powerpoint/2010/main" val="1604290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Service Fabric</a:t>
            </a:r>
          </a:p>
        </p:txBody>
      </p:sp>
    </p:spTree>
    <p:extLst>
      <p:ext uri="{BB962C8B-B14F-4D97-AF65-F5344CB8AC3E}">
        <p14:creationId xmlns:p14="http://schemas.microsoft.com/office/powerpoint/2010/main" val="92495601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66893" y="3988107"/>
            <a:ext cx="904875" cy="1085850"/>
          </a:xfrm>
          <a:prstGeom prst="rect">
            <a:avLst/>
          </a:prstGeom>
        </p:spPr>
      </p:pic>
      <p:pic>
        <p:nvPicPr>
          <p:cNvPr id="172" name="Picture 171"/>
          <p:cNvPicPr>
            <a:picLocks noChangeAspect="1"/>
          </p:cNvPicPr>
          <p:nvPr/>
        </p:nvPicPr>
        <p:blipFill>
          <a:blip r:embed="rId4"/>
          <a:stretch>
            <a:fillRect/>
          </a:stretch>
        </p:blipFill>
        <p:spPr>
          <a:xfrm>
            <a:off x="1120640" y="4945384"/>
            <a:ext cx="1384854" cy="968272"/>
          </a:xfrm>
          <a:prstGeom prst="rect">
            <a:avLst/>
          </a:prstGeom>
        </p:spPr>
      </p:pic>
      <p:sp>
        <p:nvSpPr>
          <p:cNvPr id="83" name="Pentagon 82"/>
          <p:cNvSpPr/>
          <p:nvPr/>
        </p:nvSpPr>
        <p:spPr bwMode="auto">
          <a:xfrm rot="5400000">
            <a:off x="10043734" y="337860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Hexagon 83"/>
          <p:cNvSpPr>
            <a:spLocks noChangeAspect="1"/>
          </p:cNvSpPr>
          <p:nvPr/>
        </p:nvSpPr>
        <p:spPr bwMode="auto">
          <a:xfrm>
            <a:off x="1433762"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54704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61974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72126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82279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6905213"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798977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08792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156508"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1119351"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7016150"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4089342"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891714" y="2971062"/>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7" name="Group 96"/>
          <p:cNvGrpSpPr/>
          <p:nvPr/>
        </p:nvGrpSpPr>
        <p:grpSpPr>
          <a:xfrm>
            <a:off x="891713" y="1433844"/>
            <a:ext cx="10483060" cy="1481176"/>
            <a:chOff x="880533" y="1857930"/>
            <a:chExt cx="10706923" cy="1512807"/>
          </a:xfrm>
        </p:grpSpPr>
        <p:sp>
          <p:nvSpPr>
            <p:cNvPr id="98" name="Hexagon 9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Hexagon 9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6" name="TextBox 135"/>
          <p:cNvSpPr txBox="1"/>
          <p:nvPr/>
        </p:nvSpPr>
        <p:spPr>
          <a:xfrm>
            <a:off x="4050278" y="5963150"/>
            <a:ext cx="1167100" cy="614761"/>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Azure</a:t>
            </a:r>
          </a:p>
        </p:txBody>
      </p:sp>
      <p:sp>
        <p:nvSpPr>
          <p:cNvPr id="137" name="Freeform 136"/>
          <p:cNvSpPr>
            <a:spLocks/>
          </p:cNvSpPr>
          <p:nvPr/>
        </p:nvSpPr>
        <p:spPr bwMode="auto">
          <a:xfrm>
            <a:off x="3810826" y="4909683"/>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38" name="TextBox 137"/>
          <p:cNvSpPr txBox="1"/>
          <p:nvPr/>
        </p:nvSpPr>
        <p:spPr>
          <a:xfrm>
            <a:off x="9500460" y="5925618"/>
            <a:ext cx="2841141" cy="620877"/>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Other Clouds</a:t>
            </a:r>
          </a:p>
        </p:txBody>
      </p:sp>
      <p:sp>
        <p:nvSpPr>
          <p:cNvPr id="139" name="Freeform 138"/>
          <p:cNvSpPr>
            <a:spLocks/>
          </p:cNvSpPr>
          <p:nvPr/>
        </p:nvSpPr>
        <p:spPr bwMode="auto">
          <a:xfrm>
            <a:off x="9686914" y="4889202"/>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0" name="TextBox 139"/>
          <p:cNvSpPr txBox="1"/>
          <p:nvPr/>
        </p:nvSpPr>
        <p:spPr>
          <a:xfrm>
            <a:off x="6453047" y="6005735"/>
            <a:ext cx="2511197" cy="614761"/>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On Premise</a:t>
            </a:r>
          </a:p>
        </p:txBody>
      </p:sp>
      <p:grpSp>
        <p:nvGrpSpPr>
          <p:cNvPr id="141" name="Group 8"/>
          <p:cNvGrpSpPr>
            <a:grpSpLocks noChangeAspect="1"/>
          </p:cNvGrpSpPr>
          <p:nvPr/>
        </p:nvGrpSpPr>
        <p:grpSpPr bwMode="auto">
          <a:xfrm>
            <a:off x="6719998" y="4503091"/>
            <a:ext cx="1771583" cy="1770485"/>
            <a:chOff x="4385" y="3099"/>
            <a:chExt cx="1613" cy="1612"/>
          </a:xfrm>
        </p:grpSpPr>
        <p:sp>
          <p:nvSpPr>
            <p:cNvPr id="142"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3"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4"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5"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6" name="Rectangle 145"/>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7"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8"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9"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0"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1"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2"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3"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4"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5"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grpSp>
      <p:sp>
        <p:nvSpPr>
          <p:cNvPr id="156" name="TextBox 155"/>
          <p:cNvSpPr txBox="1"/>
          <p:nvPr/>
        </p:nvSpPr>
        <p:spPr>
          <a:xfrm>
            <a:off x="782436" y="2982296"/>
            <a:ext cx="1881474" cy="909329"/>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Lifecycle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Management</a:t>
            </a:r>
          </a:p>
        </p:txBody>
      </p:sp>
      <p:sp>
        <p:nvSpPr>
          <p:cNvPr id="157" name="TextBox 156"/>
          <p:cNvSpPr txBox="1"/>
          <p:nvPr/>
        </p:nvSpPr>
        <p:spPr>
          <a:xfrm>
            <a:off x="3887151" y="3146971"/>
            <a:ext cx="1915934" cy="560837"/>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Orchestration</a:t>
            </a:r>
          </a:p>
        </p:txBody>
      </p:sp>
      <p:sp>
        <p:nvSpPr>
          <p:cNvPr id="158" name="TextBox 157"/>
          <p:cNvSpPr txBox="1"/>
          <p:nvPr/>
        </p:nvSpPr>
        <p:spPr>
          <a:xfrm>
            <a:off x="9788643" y="2990369"/>
            <a:ext cx="1915934" cy="909329"/>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Auto</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scaling</a:t>
            </a:r>
          </a:p>
        </p:txBody>
      </p:sp>
      <p:sp>
        <p:nvSpPr>
          <p:cNvPr id="159" name="TextBox 158"/>
          <p:cNvSpPr txBox="1"/>
          <p:nvPr/>
        </p:nvSpPr>
        <p:spPr>
          <a:xfrm>
            <a:off x="2430561" y="3006039"/>
            <a:ext cx="1623593" cy="842703"/>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Always On</a:t>
            </a:r>
            <a:b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b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Availability</a:t>
            </a:r>
          </a:p>
        </p:txBody>
      </p:sp>
      <p:sp>
        <p:nvSpPr>
          <p:cNvPr id="160" name="TextBox 159"/>
          <p:cNvSpPr txBox="1"/>
          <p:nvPr/>
        </p:nvSpPr>
        <p:spPr>
          <a:xfrm>
            <a:off x="8524029" y="3003453"/>
            <a:ext cx="2036060" cy="832385"/>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Dev &amp; Ops Tooling</a:t>
            </a:r>
          </a:p>
        </p:txBody>
      </p:sp>
      <p:sp>
        <p:nvSpPr>
          <p:cNvPr id="161" name="TextBox 160"/>
          <p:cNvSpPr txBox="1"/>
          <p:nvPr/>
        </p:nvSpPr>
        <p:spPr>
          <a:xfrm>
            <a:off x="5509755" y="3000568"/>
            <a:ext cx="1886585" cy="832385"/>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Programming Models</a:t>
            </a:r>
          </a:p>
        </p:txBody>
      </p:sp>
      <p:sp>
        <p:nvSpPr>
          <p:cNvPr id="162" name="Title 2"/>
          <p:cNvSpPr txBox="1">
            <a:spLocks/>
          </p:cNvSpPr>
          <p:nvPr/>
        </p:nvSpPr>
        <p:spPr>
          <a:xfrm>
            <a:off x="342059" y="27537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a:ln w="3175">
                  <a:noFill/>
                </a:ln>
                <a:solidFill>
                  <a:srgbClr val="505050"/>
                </a:solidFill>
                <a:effectLst/>
                <a:uLnTx/>
                <a:uFillTx/>
                <a:latin typeface="Segoe UI Light"/>
                <a:ea typeface="+mn-ea"/>
                <a:cs typeface="Segoe UI" pitchFamily="34" charset="0"/>
              </a:rPr>
              <a:t>Azure Service Fabric</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a:ln w="3175">
                  <a:noFill/>
                </a:ln>
                <a:solidFill>
                  <a:srgbClr val="505050"/>
                </a:solidFill>
                <a:effectLst/>
                <a:uLnTx/>
                <a:uFillTx/>
                <a:latin typeface="Segoe UI Light"/>
                <a:ea typeface="+mn-ea"/>
                <a:cs typeface="Segoe UI" pitchFamily="34" charset="0"/>
              </a:rPr>
              <a:t>Any OS, Any Cloud</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705" b="0" i="0" u="none" strike="noStrike" kern="1200" cap="none" spc="-102" normalizeH="0" baseline="0" noProof="0">
              <a:ln w="3175">
                <a:noFill/>
              </a:ln>
              <a:solidFill>
                <a:srgbClr val="353535"/>
              </a:solidFill>
              <a:effectLst/>
              <a:uLnTx/>
              <a:uFillTx/>
              <a:latin typeface="Segoe UI Light"/>
              <a:ea typeface="+mn-ea"/>
              <a:cs typeface="Segoe UI" pitchFamily="34" charset="0"/>
            </a:endParaRPr>
          </a:p>
        </p:txBody>
      </p:sp>
      <p:sp>
        <p:nvSpPr>
          <p:cNvPr id="164" name="TextBox 163"/>
          <p:cNvSpPr txBox="1"/>
          <p:nvPr/>
        </p:nvSpPr>
        <p:spPr>
          <a:xfrm>
            <a:off x="985789" y="5978941"/>
            <a:ext cx="2126188" cy="602727"/>
          </a:xfrm>
          <a:prstGeom prst="rect">
            <a:avLst/>
          </a:prstGeom>
          <a:noFill/>
        </p:spPr>
        <p:txBody>
          <a:bodyPr wrap="square" lIns="175537" tIns="140429" rIns="175537" bIns="140429" rtlCol="0">
            <a:spAutoFit/>
          </a:bodyPr>
          <a:lstStyle/>
          <a:p>
            <a:pPr marL="0" marR="0" lvl="0" indent="0" algn="l" defTabSz="895215" rtl="0" eaLnBrk="1" fontAlgn="auto" latinLnBrk="0" hangingPunct="1">
              <a:lnSpc>
                <a:spcPct val="90000"/>
              </a:lnSpc>
              <a:spcBef>
                <a:spcPts val="0"/>
              </a:spcBef>
              <a:spcAft>
                <a:spcPts val="575"/>
              </a:spcAft>
              <a:buClrTx/>
              <a:buSzTx/>
              <a:buFontTx/>
              <a:buNone/>
              <a:tabLst/>
              <a:defRPr/>
            </a:pPr>
            <a:r>
              <a:rPr kumimoji="0" lang="en-US" sz="2304"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Dev Box</a:t>
            </a:r>
          </a:p>
        </p:txBody>
      </p:sp>
      <p:pic>
        <p:nvPicPr>
          <p:cNvPr id="224" name="Picture 223"/>
          <p:cNvPicPr>
            <a:picLocks noChangeAspect="1"/>
          </p:cNvPicPr>
          <p:nvPr/>
        </p:nvPicPr>
        <p:blipFill>
          <a:blip r:embed="rId5"/>
          <a:stretch>
            <a:fillRect/>
          </a:stretch>
        </p:blipFill>
        <p:spPr>
          <a:xfrm>
            <a:off x="8832649" y="3973171"/>
            <a:ext cx="643542" cy="709972"/>
          </a:xfrm>
          <a:prstGeom prst="rect">
            <a:avLst/>
          </a:prstGeom>
        </p:spPr>
      </p:pic>
      <p:sp>
        <p:nvSpPr>
          <p:cNvPr id="228" name="TextBox 227"/>
          <p:cNvSpPr txBox="1"/>
          <p:nvPr/>
        </p:nvSpPr>
        <p:spPr>
          <a:xfrm>
            <a:off x="7056873" y="3017994"/>
            <a:ext cx="1915934" cy="832385"/>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Health &amp; Monitoring</a:t>
            </a:r>
          </a:p>
        </p:txBody>
      </p:sp>
      <p:sp>
        <p:nvSpPr>
          <p:cNvPr id="167" name="Rectangular Callout 166"/>
          <p:cNvSpPr/>
          <p:nvPr/>
        </p:nvSpPr>
        <p:spPr bwMode="auto">
          <a:xfrm>
            <a:off x="549019" y="1696528"/>
            <a:ext cx="2211936" cy="1036720"/>
          </a:xfrm>
          <a:prstGeom prst="wedgeRectCallout">
            <a:avLst>
              <a:gd name="adj1" fmla="val 130310"/>
              <a:gd name="adj2" fmla="val 318127"/>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Segoe UI Semilight"/>
                <a:ea typeface="+mn-ea"/>
                <a:cs typeface="+mn-cs"/>
              </a:rPr>
              <a:t>Service Fabric on Linux in Azure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C000"/>
                </a:solidFill>
                <a:effectLst/>
                <a:uLnTx/>
                <a:uFillTx/>
                <a:latin typeface="Segoe UI Semilight"/>
                <a:ea typeface="+mn-ea"/>
                <a:cs typeface="+mn-cs"/>
              </a:rPr>
              <a:t>Preview</a:t>
            </a:r>
          </a:p>
        </p:txBody>
      </p:sp>
      <p:sp>
        <p:nvSpPr>
          <p:cNvPr id="168" name="Rectangular Callout 167"/>
          <p:cNvSpPr/>
          <p:nvPr/>
        </p:nvSpPr>
        <p:spPr bwMode="auto">
          <a:xfrm>
            <a:off x="3094108" y="1696528"/>
            <a:ext cx="2267393" cy="1090210"/>
          </a:xfrm>
          <a:prstGeom prst="wedgeRectCallout">
            <a:avLst>
              <a:gd name="adj1" fmla="val 133867"/>
              <a:gd name="adj2" fmla="val 262473"/>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Segoe UI Semilight"/>
                <a:ea typeface="+mn-ea"/>
                <a:cs typeface="+mn-cs"/>
              </a:rPr>
              <a:t>Service Fabric for Linux</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C000"/>
                </a:solidFill>
                <a:effectLst/>
                <a:uLnTx/>
                <a:uFillTx/>
                <a:latin typeface="Segoe UI Semilight"/>
                <a:ea typeface="+mn-ea"/>
                <a:cs typeface="+mn-cs"/>
              </a:rPr>
              <a:t>Coming 2017</a:t>
            </a:r>
          </a:p>
        </p:txBody>
      </p:sp>
      <p:sp>
        <p:nvSpPr>
          <p:cNvPr id="165" name="Rectangular Callout 164"/>
          <p:cNvSpPr/>
          <p:nvPr/>
        </p:nvSpPr>
        <p:spPr bwMode="auto">
          <a:xfrm>
            <a:off x="6767051" y="506432"/>
            <a:ext cx="2272254" cy="1139673"/>
          </a:xfrm>
          <a:prstGeom prst="wedgeRectCallout">
            <a:avLst>
              <a:gd name="adj1" fmla="val -257480"/>
              <a:gd name="adj2" fmla="val 377951"/>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Segoe UI Semilight"/>
                <a:ea typeface="+mn-ea"/>
                <a:cs typeface="+mn-cs"/>
              </a:rPr>
              <a:t>Service Fabric Windows SDK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B050"/>
                </a:solidFill>
                <a:effectLst/>
                <a:uLnTx/>
                <a:uFillTx/>
                <a:latin typeface="Segoe UI Semilight"/>
                <a:ea typeface="+mn-ea"/>
                <a:cs typeface="+mn-cs"/>
              </a:rPr>
              <a:t>Available</a:t>
            </a:r>
          </a:p>
        </p:txBody>
      </p:sp>
      <p:sp>
        <p:nvSpPr>
          <p:cNvPr id="166" name="Rectangular Callout 165"/>
          <p:cNvSpPr/>
          <p:nvPr/>
        </p:nvSpPr>
        <p:spPr bwMode="auto">
          <a:xfrm>
            <a:off x="6762869" y="1698806"/>
            <a:ext cx="2272254" cy="1139673"/>
          </a:xfrm>
          <a:prstGeom prst="wedgeRectCallout">
            <a:avLst>
              <a:gd name="adj1" fmla="val -125190"/>
              <a:gd name="adj2" fmla="val 278350"/>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Segoe UI Semilight"/>
                <a:ea typeface="+mn-ea"/>
                <a:cs typeface="+mn-cs"/>
              </a:rPr>
              <a:t>Service Fabric on Windows in Azure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B050"/>
                </a:solidFill>
                <a:effectLst/>
                <a:uLnTx/>
                <a:uFillTx/>
                <a:latin typeface="Segoe UI Semilight"/>
                <a:ea typeface="+mn-ea"/>
                <a:cs typeface="+mn-cs"/>
              </a:rPr>
              <a:t>Available</a:t>
            </a:r>
          </a:p>
        </p:txBody>
      </p:sp>
      <p:sp>
        <p:nvSpPr>
          <p:cNvPr id="170" name="Rectangular Callout 168"/>
          <p:cNvSpPr/>
          <p:nvPr/>
        </p:nvSpPr>
        <p:spPr bwMode="auto">
          <a:xfrm>
            <a:off x="9800921" y="528533"/>
            <a:ext cx="2272254" cy="1139673"/>
          </a:xfrm>
          <a:prstGeom prst="wedgeRectCallout">
            <a:avLst>
              <a:gd name="adj1" fmla="val -146150"/>
              <a:gd name="adj2" fmla="val 351898"/>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Segoe UI Semilight"/>
                <a:ea typeface="+mn-ea"/>
                <a:cs typeface="+mn-cs"/>
              </a:rPr>
              <a:t>Service Fabric in Azure Stack GA</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C000"/>
                </a:solidFill>
                <a:effectLst/>
                <a:uLnTx/>
                <a:uFillTx/>
                <a:latin typeface="Segoe UI Semilight"/>
                <a:ea typeface="+mn-ea"/>
                <a:cs typeface="+mn-cs"/>
              </a:rPr>
              <a:t> Coming 2017</a:t>
            </a:r>
          </a:p>
        </p:txBody>
      </p:sp>
      <p:sp>
        <p:nvSpPr>
          <p:cNvPr id="169" name="Rectangular Callout 168"/>
          <p:cNvSpPr/>
          <p:nvPr/>
        </p:nvSpPr>
        <p:spPr bwMode="auto">
          <a:xfrm>
            <a:off x="9817259" y="1757670"/>
            <a:ext cx="2272254" cy="1139673"/>
          </a:xfrm>
          <a:prstGeom prst="wedgeRectCallout">
            <a:avLst>
              <a:gd name="adj1" fmla="val -125610"/>
              <a:gd name="adj2" fmla="val 257456"/>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Segoe UI Semilight"/>
                <a:ea typeface="+mn-ea"/>
                <a:cs typeface="+mn-cs"/>
              </a:rPr>
              <a:t>Service Fabric for Windows Server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Segoe UI Semilight"/>
                <a:ea typeface="+mn-ea"/>
                <a:cs typeface="+mn-cs"/>
              </a:rPr>
              <a:t> </a:t>
            </a:r>
            <a:r>
              <a:rPr kumimoji="0" lang="en-US" sz="2000" b="0" i="0" u="none" strike="noStrike" kern="0" cap="none" spc="0" normalizeH="0" baseline="0" noProof="0">
                <a:ln>
                  <a:noFill/>
                </a:ln>
                <a:solidFill>
                  <a:srgbClr val="00B050"/>
                </a:solidFill>
                <a:effectLst/>
                <a:uLnTx/>
                <a:uFillTx/>
                <a:latin typeface="Segoe UI Semilight"/>
                <a:ea typeface="+mn-ea"/>
                <a:cs typeface="+mn-cs"/>
              </a:rPr>
              <a:t>Available</a:t>
            </a:r>
          </a:p>
        </p:txBody>
      </p:sp>
      <p:sp>
        <p:nvSpPr>
          <p:cNvPr id="171" name="Rectangular Callout 166"/>
          <p:cNvSpPr/>
          <p:nvPr/>
        </p:nvSpPr>
        <p:spPr bwMode="auto">
          <a:xfrm>
            <a:off x="559858" y="1707455"/>
            <a:ext cx="2211936" cy="1036720"/>
          </a:xfrm>
          <a:prstGeom prst="wedgeRectCallout">
            <a:avLst>
              <a:gd name="adj1" fmla="val -8780"/>
              <a:gd name="adj2" fmla="val 298833"/>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Segoe UI Semilight"/>
                <a:ea typeface="+mn-ea"/>
                <a:cs typeface="+mn-cs"/>
              </a:rPr>
              <a:t>Service Fabric on Linux in Azure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C000"/>
                </a:solidFill>
                <a:effectLst/>
                <a:uLnTx/>
                <a:uFillTx/>
                <a:latin typeface="Segoe UI Semilight"/>
                <a:ea typeface="+mn-ea"/>
                <a:cs typeface="+mn-cs"/>
              </a:rPr>
              <a:t>Available Preview</a:t>
            </a:r>
          </a:p>
        </p:txBody>
      </p:sp>
    </p:spTree>
    <p:extLst>
      <p:ext uri="{BB962C8B-B14F-4D97-AF65-F5344CB8AC3E}">
        <p14:creationId xmlns:p14="http://schemas.microsoft.com/office/powerpoint/2010/main" val="309597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168" grpId="0" animBg="1"/>
      <p:bldP spid="165" grpId="0" animBg="1"/>
      <p:bldP spid="166" grpId="0" animBg="1"/>
      <p:bldP spid="170" grpId="0" animBg="1"/>
      <p:bldP spid="169" grpId="0" animBg="1"/>
      <p:bldP spid="17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Objective</a:t>
            </a:r>
          </a:p>
        </p:txBody>
      </p:sp>
      <p:sp>
        <p:nvSpPr>
          <p:cNvPr id="5" name="Text Placeholder 4"/>
          <p:cNvSpPr>
            <a:spLocks noGrp="1"/>
          </p:cNvSpPr>
          <p:nvPr>
            <p:ph type="body" sz="quarter" idx="10"/>
          </p:nvPr>
        </p:nvSpPr>
        <p:spPr>
          <a:xfrm>
            <a:off x="274638" y="1212850"/>
            <a:ext cx="11888787" cy="2677656"/>
          </a:xfrm>
        </p:spPr>
        <p:txBody>
          <a:bodyPr/>
          <a:lstStyle/>
          <a:p>
            <a:r>
              <a:rPr lang="en-US" dirty="0"/>
              <a:t>What is a Microservice? Functions? Service Fabric? Containers? Oh my! What are my options on hosting them in Azure? In this session we will boil it all down to an actionable roadmap that you can use to guide you on journey. We will then demonstrate their use in Azure.</a:t>
            </a:r>
          </a:p>
        </p:txBody>
      </p:sp>
    </p:spTree>
    <p:extLst>
      <p:ext uri="{BB962C8B-B14F-4D97-AF65-F5344CB8AC3E}">
        <p14:creationId xmlns:p14="http://schemas.microsoft.com/office/powerpoint/2010/main" val="201328125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2"/>
          <p:cNvSpPr txBox="1">
            <a:spLocks/>
          </p:cNvSpPr>
          <p:nvPr/>
        </p:nvSpPr>
        <p:spPr>
          <a:xfrm>
            <a:off x="342059" y="27537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a:ln w="3175">
                  <a:noFill/>
                </a:ln>
                <a:solidFill>
                  <a:srgbClr val="353535"/>
                </a:solidFill>
                <a:effectLst/>
                <a:uLnTx/>
                <a:uFillTx/>
                <a:latin typeface="Segoe UI Light"/>
                <a:ea typeface="+mn-ea"/>
                <a:cs typeface="Segoe UI" pitchFamily="34" charset="0"/>
              </a:rPr>
              <a:t>Service Fabric Programming Models &amp; CI/CD</a:t>
            </a:r>
          </a:p>
        </p:txBody>
      </p:sp>
      <p:sp>
        <p:nvSpPr>
          <p:cNvPr id="138" name="TextBox 137"/>
          <p:cNvSpPr txBox="1"/>
          <p:nvPr/>
        </p:nvSpPr>
        <p:spPr>
          <a:xfrm>
            <a:off x="9348874" y="5757586"/>
            <a:ext cx="2454436" cy="576918"/>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Other Clouds</a:t>
            </a:r>
          </a:p>
        </p:txBody>
      </p:sp>
      <p:sp>
        <p:nvSpPr>
          <p:cNvPr id="175" name="TextBox 174"/>
          <p:cNvSpPr txBox="1"/>
          <p:nvPr/>
        </p:nvSpPr>
        <p:spPr>
          <a:xfrm>
            <a:off x="1543771" y="3312833"/>
            <a:ext cx="1625389" cy="867037"/>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Lifecycle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Management</a:t>
            </a:r>
          </a:p>
        </p:txBody>
      </p:sp>
      <p:sp>
        <p:nvSpPr>
          <p:cNvPr id="177" name="TextBox 176"/>
          <p:cNvSpPr txBox="1"/>
          <p:nvPr/>
        </p:nvSpPr>
        <p:spPr>
          <a:xfrm>
            <a:off x="9324153" y="3319410"/>
            <a:ext cx="1655158" cy="867037"/>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Auto</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scaling</a:t>
            </a:r>
          </a:p>
        </p:txBody>
      </p:sp>
      <p:sp>
        <p:nvSpPr>
          <p:cNvPr id="3" name="Rectangle 2"/>
          <p:cNvSpPr/>
          <p:nvPr/>
        </p:nvSpPr>
        <p:spPr bwMode="auto">
          <a:xfrm>
            <a:off x="197157" y="1872845"/>
            <a:ext cx="1375554" cy="297276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Visual</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Studio</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&amp;</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VSTS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Jenkins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&amp;</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Eclipse</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Rectangle 139"/>
          <p:cNvSpPr/>
          <p:nvPr/>
        </p:nvSpPr>
        <p:spPr bwMode="auto">
          <a:xfrm>
            <a:off x="10783310" y="1851360"/>
            <a:ext cx="1454727" cy="297276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Diagnostics &amp; Monitoring</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AppInsights</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OMS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ELK </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Picture 5"/>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1514220" y="3837742"/>
            <a:ext cx="664322" cy="664322"/>
          </a:xfrm>
          <a:prstGeom prst="rect">
            <a:avLst/>
          </a:prstGeom>
        </p:spPr>
      </p:pic>
      <p:pic>
        <p:nvPicPr>
          <p:cNvPr id="7" name="Picture 6"/>
          <p:cNvPicPr>
            <a:picLocks noChangeAspect="1"/>
          </p:cNvPicPr>
          <p:nvPr/>
        </p:nvPicPr>
        <p:blipFill>
          <a:blip r:embed="rId5">
            <a:duotone>
              <a:schemeClr val="accent2">
                <a:shade val="45000"/>
                <a:satMod val="135000"/>
              </a:schemeClr>
              <a:prstClr val="white"/>
            </a:duotone>
          </a:blip>
          <a:stretch>
            <a:fillRect/>
          </a:stretch>
        </p:blipFill>
        <p:spPr>
          <a:xfrm>
            <a:off x="10701140" y="3741079"/>
            <a:ext cx="780290" cy="780290"/>
          </a:xfrm>
          <a:prstGeom prst="rect">
            <a:avLst/>
          </a:prstGeom>
        </p:spPr>
      </p:pic>
      <p:sp>
        <p:nvSpPr>
          <p:cNvPr id="83" name="Pentagon 82"/>
          <p:cNvSpPr/>
          <p:nvPr/>
        </p:nvSpPr>
        <p:spPr bwMode="auto">
          <a:xfrm rot="5400000">
            <a:off x="9571855" y="3597264"/>
            <a:ext cx="906304" cy="1352266"/>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Hexagon 83"/>
          <p:cNvSpPr>
            <a:spLocks noChangeAspect="1"/>
          </p:cNvSpPr>
          <p:nvPr/>
        </p:nvSpPr>
        <p:spPr bwMode="auto">
          <a:xfrm>
            <a:off x="2106446"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3068198"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994893"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946490"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898088"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6833184"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7770127"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8718806"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9641949"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1862160" y="3614761"/>
            <a:ext cx="906304" cy="1352266"/>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6956352" y="3614761"/>
            <a:ext cx="906304" cy="1352266"/>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4427909" y="3614761"/>
            <a:ext cx="906304" cy="1352266"/>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1638175" y="3303680"/>
            <a:ext cx="9056212" cy="758976"/>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7" name="Group 96"/>
          <p:cNvGrpSpPr/>
          <p:nvPr/>
        </p:nvGrpSpPr>
        <p:grpSpPr>
          <a:xfrm>
            <a:off x="1638174" y="2051230"/>
            <a:ext cx="9056222" cy="1206789"/>
            <a:chOff x="880533" y="1857930"/>
            <a:chExt cx="10706923" cy="1512807"/>
          </a:xfrm>
        </p:grpSpPr>
        <p:sp>
          <p:nvSpPr>
            <p:cNvPr id="98" name="Hexagon 9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Hexagon 9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6" name="TextBox 135"/>
          <p:cNvSpPr txBox="1"/>
          <p:nvPr/>
        </p:nvSpPr>
        <p:spPr>
          <a:xfrm>
            <a:off x="4366831" y="5741485"/>
            <a:ext cx="1008247" cy="576918"/>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Azure</a:t>
            </a:r>
          </a:p>
        </p:txBody>
      </p:sp>
      <p:sp>
        <p:nvSpPr>
          <p:cNvPr id="137" name="Freeform 136"/>
          <p:cNvSpPr>
            <a:spLocks/>
          </p:cNvSpPr>
          <p:nvPr/>
        </p:nvSpPr>
        <p:spPr bwMode="auto">
          <a:xfrm>
            <a:off x="4159970" y="4883173"/>
            <a:ext cx="1516667" cy="79177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39" name="Freeform 138"/>
          <p:cNvSpPr>
            <a:spLocks/>
          </p:cNvSpPr>
          <p:nvPr/>
        </p:nvSpPr>
        <p:spPr bwMode="auto">
          <a:xfrm>
            <a:off x="9236270" y="4866486"/>
            <a:ext cx="1516667" cy="79177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grpSp>
        <p:nvGrpSpPr>
          <p:cNvPr id="141" name="Group 8"/>
          <p:cNvGrpSpPr>
            <a:grpSpLocks noChangeAspect="1"/>
          </p:cNvGrpSpPr>
          <p:nvPr/>
        </p:nvGrpSpPr>
        <p:grpSpPr bwMode="auto">
          <a:xfrm>
            <a:off x="6673178" y="4551902"/>
            <a:ext cx="1530455" cy="1442504"/>
            <a:chOff x="4385" y="3099"/>
            <a:chExt cx="1613" cy="1612"/>
          </a:xfrm>
        </p:grpSpPr>
        <p:sp>
          <p:nvSpPr>
            <p:cNvPr id="142"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3"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4"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5"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6" name="Rectangle 145"/>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7"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8"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9"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0"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1"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2"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3"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4"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5"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grpSp>
      <p:pic>
        <p:nvPicPr>
          <p:cNvPr id="224" name="Picture 223"/>
          <p:cNvPicPr>
            <a:picLocks noChangeAspect="1"/>
          </p:cNvPicPr>
          <p:nvPr/>
        </p:nvPicPr>
        <p:blipFill>
          <a:blip r:embed="rId6"/>
          <a:stretch>
            <a:fillRect/>
          </a:stretch>
        </p:blipFill>
        <p:spPr>
          <a:xfrm>
            <a:off x="8498279" y="4120149"/>
            <a:ext cx="555950" cy="578450"/>
          </a:xfrm>
          <a:prstGeom prst="rect">
            <a:avLst/>
          </a:prstGeom>
        </p:spPr>
      </p:pic>
      <p:sp>
        <p:nvSpPr>
          <p:cNvPr id="178" name="TextBox 177"/>
          <p:cNvSpPr txBox="1"/>
          <p:nvPr/>
        </p:nvSpPr>
        <p:spPr>
          <a:xfrm>
            <a:off x="2967572" y="3332177"/>
            <a:ext cx="1402608" cy="784616"/>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Always On</a:t>
            </a:r>
            <a:b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b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Availability</a:t>
            </a:r>
          </a:p>
        </p:txBody>
      </p:sp>
      <p:sp>
        <p:nvSpPr>
          <p:cNvPr id="179" name="TextBox 178"/>
          <p:cNvSpPr txBox="1"/>
          <p:nvPr/>
        </p:nvSpPr>
        <p:spPr>
          <a:xfrm>
            <a:off x="8231664" y="3330070"/>
            <a:ext cx="1758934" cy="784616"/>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Dev &amp; Ops Tooling</a:t>
            </a:r>
          </a:p>
        </p:txBody>
      </p:sp>
      <p:sp>
        <p:nvSpPr>
          <p:cNvPr id="180" name="TextBox 179"/>
          <p:cNvSpPr txBox="1"/>
          <p:nvPr/>
        </p:nvSpPr>
        <p:spPr>
          <a:xfrm>
            <a:off x="5627660" y="3327720"/>
            <a:ext cx="1629804" cy="784616"/>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Programming Models</a:t>
            </a:r>
          </a:p>
        </p:txBody>
      </p:sp>
      <p:sp>
        <p:nvSpPr>
          <p:cNvPr id="181" name="TextBox 180"/>
          <p:cNvSpPr txBox="1"/>
          <p:nvPr/>
        </p:nvSpPr>
        <p:spPr>
          <a:xfrm>
            <a:off x="6964201" y="3341918"/>
            <a:ext cx="1655158" cy="784616"/>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Health &amp; Monitoring</a:t>
            </a:r>
          </a:p>
        </p:txBody>
      </p:sp>
      <p:sp>
        <p:nvSpPr>
          <p:cNvPr id="182" name="TextBox 181"/>
          <p:cNvSpPr txBox="1"/>
          <p:nvPr/>
        </p:nvSpPr>
        <p:spPr>
          <a:xfrm>
            <a:off x="1936292" y="5733493"/>
            <a:ext cx="1836795" cy="570826"/>
          </a:xfrm>
          <a:prstGeom prst="rect">
            <a:avLst/>
          </a:prstGeom>
          <a:noFill/>
        </p:spPr>
        <p:txBody>
          <a:bodyPr wrap="square" lIns="175537" tIns="140429" rIns="175537" bIns="140429" rtlCol="0">
            <a:spAutoFit/>
          </a:bodyPr>
          <a:lstStyle/>
          <a:p>
            <a:pPr marL="0" marR="0" lvl="0" indent="0" algn="l" defTabSz="895215" rtl="0" eaLnBrk="1" fontAlgn="auto" latinLnBrk="0" hangingPunct="1">
              <a:lnSpc>
                <a:spcPct val="90000"/>
              </a:lnSpc>
              <a:spcBef>
                <a:spcPts val="0"/>
              </a:spcBef>
              <a:spcAft>
                <a:spcPts val="575"/>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Dev Box</a:t>
            </a:r>
          </a:p>
        </p:txBody>
      </p:sp>
      <p:sp>
        <p:nvSpPr>
          <p:cNvPr id="183" name="TextBox 182"/>
          <p:cNvSpPr txBox="1"/>
          <p:nvPr/>
        </p:nvSpPr>
        <p:spPr>
          <a:xfrm>
            <a:off x="4225907" y="3447001"/>
            <a:ext cx="1655158" cy="547246"/>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Orchestration</a:t>
            </a:r>
          </a:p>
        </p:txBody>
      </p:sp>
      <p:sp>
        <p:nvSpPr>
          <p:cNvPr id="156" name="TextBox 155"/>
          <p:cNvSpPr txBox="1"/>
          <p:nvPr/>
        </p:nvSpPr>
        <p:spPr>
          <a:xfrm>
            <a:off x="6442562" y="5773670"/>
            <a:ext cx="2169401" cy="538587"/>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On Premise</a:t>
            </a:r>
          </a:p>
        </p:txBody>
      </p:sp>
      <p:pic>
        <p:nvPicPr>
          <p:cNvPr id="4" name="Picture 3"/>
          <p:cNvPicPr>
            <a:picLocks noChangeAspect="1"/>
          </p:cNvPicPr>
          <p:nvPr/>
        </p:nvPicPr>
        <p:blipFill>
          <a:blip r:embed="rId7"/>
          <a:stretch>
            <a:fillRect/>
          </a:stretch>
        </p:blipFill>
        <p:spPr>
          <a:xfrm>
            <a:off x="1888965" y="4884389"/>
            <a:ext cx="1261790" cy="882227"/>
          </a:xfrm>
          <a:prstGeom prst="rect">
            <a:avLst/>
          </a:prstGeom>
        </p:spPr>
      </p:pic>
      <p:pic>
        <p:nvPicPr>
          <p:cNvPr id="9" name="Picture 8"/>
          <p:cNvPicPr>
            <a:picLocks noChangeAspect="1"/>
          </p:cNvPicPr>
          <p:nvPr/>
        </p:nvPicPr>
        <p:blipFill>
          <a:blip r:embed="rId8"/>
          <a:stretch>
            <a:fillRect/>
          </a:stretch>
        </p:blipFill>
        <p:spPr>
          <a:xfrm>
            <a:off x="529635" y="3116221"/>
            <a:ext cx="666424" cy="661559"/>
          </a:xfrm>
          <a:prstGeom prst="rect">
            <a:avLst/>
          </a:prstGeom>
        </p:spPr>
      </p:pic>
      <p:sp>
        <p:nvSpPr>
          <p:cNvPr id="157" name="Rectangle 156"/>
          <p:cNvSpPr/>
          <p:nvPr/>
        </p:nvSpPr>
        <p:spPr bwMode="auto">
          <a:xfrm>
            <a:off x="6263021" y="2595958"/>
            <a:ext cx="2116152" cy="602340"/>
          </a:xfrm>
          <a:prstGeom prst="rect">
            <a:avLst/>
          </a:prstGeom>
          <a:solidFill>
            <a:schemeClr val="accent5">
              <a:lumMod val="75000"/>
            </a:schemeClr>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Guest Executables</a:t>
            </a:r>
          </a:p>
        </p:txBody>
      </p:sp>
      <p:sp>
        <p:nvSpPr>
          <p:cNvPr id="158" name="Rectangle 157"/>
          <p:cNvSpPr/>
          <p:nvPr/>
        </p:nvSpPr>
        <p:spPr bwMode="auto">
          <a:xfrm>
            <a:off x="1691020" y="2595958"/>
            <a:ext cx="4403337" cy="602340"/>
          </a:xfrm>
          <a:prstGeom prst="rect">
            <a:avLst/>
          </a:prstGeom>
          <a:solidFill>
            <a:schemeClr val="accent5">
              <a:lumMod val="75000"/>
            </a:schemeClr>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Reliable Services</a:t>
            </a:r>
          </a:p>
        </p:txBody>
      </p:sp>
      <p:sp>
        <p:nvSpPr>
          <p:cNvPr id="159" name="Rectangle 158"/>
          <p:cNvSpPr/>
          <p:nvPr/>
        </p:nvSpPr>
        <p:spPr bwMode="auto">
          <a:xfrm>
            <a:off x="3978204" y="1877374"/>
            <a:ext cx="2116153" cy="602340"/>
          </a:xfrm>
          <a:prstGeom prst="rect">
            <a:avLst/>
          </a:prstGeom>
          <a:solidFill>
            <a:schemeClr val="accent5">
              <a:lumMod val="75000"/>
            </a:schemeClr>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Reliable Actors</a:t>
            </a:r>
          </a:p>
        </p:txBody>
      </p:sp>
      <p:sp>
        <p:nvSpPr>
          <p:cNvPr id="160" name="Rectangle 159"/>
          <p:cNvSpPr/>
          <p:nvPr/>
        </p:nvSpPr>
        <p:spPr bwMode="auto">
          <a:xfrm>
            <a:off x="1691020" y="1877374"/>
            <a:ext cx="2116153" cy="598473"/>
          </a:xfrm>
          <a:prstGeom prst="rect">
            <a:avLst/>
          </a:prstGeom>
          <a:solidFill>
            <a:schemeClr val="accent5">
              <a:lumMod val="75000"/>
            </a:schemeClr>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ASP.NET Core</a:t>
            </a:r>
          </a:p>
          <a:p>
            <a:pPr marL="0" marR="0" lvl="0" indent="0" algn="l"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1" name="Rectangle 160"/>
          <p:cNvSpPr/>
          <p:nvPr/>
        </p:nvSpPr>
        <p:spPr bwMode="auto">
          <a:xfrm>
            <a:off x="8521685" y="2593231"/>
            <a:ext cx="2116152" cy="605067"/>
          </a:xfrm>
          <a:prstGeom prst="rect">
            <a:avLst/>
          </a:prstGeom>
          <a:solidFill>
            <a:schemeClr val="accent5">
              <a:lumMod val="75000"/>
            </a:schemeClr>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Containers</a:t>
            </a:r>
          </a:p>
        </p:txBody>
      </p:sp>
      <p:pic>
        <p:nvPicPr>
          <p:cNvPr id="163" name="Picture 162"/>
          <p:cNvPicPr>
            <a:picLocks noChangeAspect="1"/>
          </p:cNvPicPr>
          <p:nvPr/>
        </p:nvPicPr>
        <p:blipFill>
          <a:blip r:embed="rId9"/>
          <a:stretch>
            <a:fillRect/>
          </a:stretch>
        </p:blipFill>
        <p:spPr>
          <a:xfrm>
            <a:off x="3214664" y="4078023"/>
            <a:ext cx="814909" cy="977891"/>
          </a:xfrm>
          <a:prstGeom prst="rect">
            <a:avLst/>
          </a:prstGeom>
        </p:spPr>
      </p:pic>
      <p:sp>
        <p:nvSpPr>
          <p:cNvPr id="164" name="TextBox 163"/>
          <p:cNvSpPr txBox="1"/>
          <p:nvPr/>
        </p:nvSpPr>
        <p:spPr>
          <a:xfrm>
            <a:off x="1570037" y="3268662"/>
            <a:ext cx="1627604" cy="809430"/>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Lifecycle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Management</a:t>
            </a:r>
          </a:p>
        </p:txBody>
      </p:sp>
      <p:sp>
        <p:nvSpPr>
          <p:cNvPr id="165" name="TextBox 164"/>
          <p:cNvSpPr txBox="1"/>
          <p:nvPr/>
        </p:nvSpPr>
        <p:spPr>
          <a:xfrm>
            <a:off x="9215933" y="3261515"/>
            <a:ext cx="1915934" cy="809430"/>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Auto</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scaling</a:t>
            </a:r>
          </a:p>
        </p:txBody>
      </p:sp>
    </p:spTree>
    <p:extLst>
      <p:ext uri="{BB962C8B-B14F-4D97-AF65-F5344CB8AC3E}">
        <p14:creationId xmlns:p14="http://schemas.microsoft.com/office/powerpoint/2010/main" val="17989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576004" y="296862"/>
            <a:ext cx="11888787" cy="917575"/>
          </a:xfrm>
        </p:spPr>
        <p:txBody>
          <a:bodyPr/>
          <a:lstStyle/>
          <a:p>
            <a:r>
              <a:rPr lang="en-US"/>
              <a:t>Services Powered by Service Fabric</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6579" y="1473518"/>
            <a:ext cx="1114993" cy="124081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2279" y="1466238"/>
            <a:ext cx="1097283" cy="109728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86749" y="4518914"/>
            <a:ext cx="874946" cy="874946"/>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07597" y="1478240"/>
            <a:ext cx="1005840" cy="100584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29138" y="1490229"/>
            <a:ext cx="988518" cy="988518"/>
          </a:xfrm>
          <a:prstGeom prst="rect">
            <a:avLst/>
          </a:prstGeom>
        </p:spPr>
      </p:pic>
      <p:pic>
        <p:nvPicPr>
          <p:cNvPr id="10" name="Picture 9"/>
          <p:cNvPicPr>
            <a:picLocks noChangeAspect="1"/>
          </p:cNvPicPr>
          <p:nvPr/>
        </p:nvPicPr>
        <p:blipFill>
          <a:blip r:embed="rId8"/>
          <a:stretch>
            <a:fillRect/>
          </a:stretch>
        </p:blipFill>
        <p:spPr>
          <a:xfrm>
            <a:off x="177211" y="4433074"/>
            <a:ext cx="2029423" cy="1217654"/>
          </a:xfrm>
          <a:prstGeom prst="rect">
            <a:avLst/>
          </a:prstGeom>
        </p:spPr>
      </p:pic>
      <p:pic>
        <p:nvPicPr>
          <p:cNvPr id="11" name="Picture 10"/>
          <p:cNvPicPr>
            <a:picLocks noChangeAspect="1"/>
          </p:cNvPicPr>
          <p:nvPr/>
        </p:nvPicPr>
        <p:blipFill>
          <a:blip r:embed="rId9"/>
          <a:stretch>
            <a:fillRect/>
          </a:stretch>
        </p:blipFill>
        <p:spPr>
          <a:xfrm>
            <a:off x="10656954" y="4231970"/>
            <a:ext cx="1317961" cy="1317961"/>
          </a:xfrm>
          <a:prstGeom prst="rect">
            <a:avLst/>
          </a:prstGeom>
        </p:spPr>
      </p:pic>
      <p:sp>
        <p:nvSpPr>
          <p:cNvPr id="12" name="TextBox 11"/>
          <p:cNvSpPr txBox="1"/>
          <p:nvPr/>
        </p:nvSpPr>
        <p:spPr>
          <a:xfrm>
            <a:off x="418434" y="2639376"/>
            <a:ext cx="2565510" cy="10372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SQL Database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2.1 million DBs</a:t>
            </a:r>
          </a:p>
        </p:txBody>
      </p:sp>
      <p:sp>
        <p:nvSpPr>
          <p:cNvPr id="13" name="TextBox 12"/>
          <p:cNvSpPr txBox="1"/>
          <p:nvPr/>
        </p:nvSpPr>
        <p:spPr>
          <a:xfrm>
            <a:off x="3496974" y="2562963"/>
            <a:ext cx="2853153" cy="10095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Document DB</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Billions transactions/day</a:t>
            </a:r>
            <a:endPar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4" name="TextBox 13"/>
          <p:cNvSpPr txBox="1"/>
          <p:nvPr/>
        </p:nvSpPr>
        <p:spPr>
          <a:xfrm>
            <a:off x="2484437" y="5535958"/>
            <a:ext cx="1628394"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Cortana</a:t>
            </a:r>
          </a:p>
        </p:txBody>
      </p:sp>
      <p:sp>
        <p:nvSpPr>
          <p:cNvPr id="15" name="TextBox 14"/>
          <p:cNvSpPr txBox="1"/>
          <p:nvPr/>
        </p:nvSpPr>
        <p:spPr>
          <a:xfrm>
            <a:off x="10399919" y="5598360"/>
            <a:ext cx="1736053"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Power BI</a:t>
            </a:r>
          </a:p>
        </p:txBody>
      </p:sp>
      <p:sp>
        <p:nvSpPr>
          <p:cNvPr id="16" name="TextBox 15"/>
          <p:cNvSpPr txBox="1"/>
          <p:nvPr/>
        </p:nvSpPr>
        <p:spPr>
          <a:xfrm>
            <a:off x="9934036" y="2465349"/>
            <a:ext cx="2152962" cy="1474250"/>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Event Hubs</a:t>
            </a: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60</a:t>
            </a:r>
            <a:r>
              <a:rPr kumimoji="0" lang="en-US" sz="1800" b="0" i="0" u="none" strike="noStrike" kern="0" cap="none" spc="0" normalizeH="0" baseline="0" noProof="0" err="1">
                <a:ln>
                  <a:noFill/>
                </a:ln>
                <a:solidFill>
                  <a:sysClr val="windowText" lastClr="000000"/>
                </a:solidFill>
                <a:effectLst/>
                <a:uLnTx/>
                <a:uFillTx/>
                <a:latin typeface="Segoe UI"/>
                <a:ea typeface="Segoe UI" pitchFamily="34" charset="0"/>
                <a:cs typeface="Segoe UI" pitchFamily="34" charset="0"/>
              </a:rPr>
              <a:t>bn</a:t>
            </a:r>
            <a:r>
              <a:rPr kumimoji="0" lang="en-US" sz="18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 events/day</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7" name="TextBox 16"/>
          <p:cNvSpPr txBox="1"/>
          <p:nvPr/>
        </p:nvSpPr>
        <p:spPr>
          <a:xfrm>
            <a:off x="6901841" y="2519210"/>
            <a:ext cx="2480487" cy="10095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IoT</a:t>
            </a: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Hub</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t>
            </a:r>
            <a:r>
              <a:rPr kumimoji="0" lang="en-US" sz="1800" b="0" i="0" u="none" strike="noStrike" kern="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illions</a:t>
            </a: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of messages</a:t>
            </a:r>
            <a:endPar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18" name="Picture 17"/>
          <p:cNvPicPr>
            <a:picLocks noChangeAspect="1"/>
          </p:cNvPicPr>
          <p:nvPr/>
        </p:nvPicPr>
        <p:blipFill>
          <a:blip r:embed="rId10"/>
          <a:stretch>
            <a:fillRect/>
          </a:stretch>
        </p:blipFill>
        <p:spPr>
          <a:xfrm>
            <a:off x="4685702" y="4444665"/>
            <a:ext cx="2042095" cy="1143573"/>
          </a:xfrm>
          <a:prstGeom prst="rect">
            <a:avLst/>
          </a:prstGeom>
        </p:spPr>
      </p:pic>
      <p:pic>
        <p:nvPicPr>
          <p:cNvPr id="20" name="Picture 19"/>
          <p:cNvPicPr>
            <a:picLocks noChangeAspect="1"/>
          </p:cNvPicPr>
          <p:nvPr/>
        </p:nvPicPr>
        <p:blipFill>
          <a:blip r:embed="rId11"/>
          <a:stretch>
            <a:fillRect/>
          </a:stretch>
        </p:blipFill>
        <p:spPr>
          <a:xfrm>
            <a:off x="7140155" y="4076649"/>
            <a:ext cx="3180042" cy="1780824"/>
          </a:xfrm>
          <a:prstGeom prst="rect">
            <a:avLst/>
          </a:prstGeom>
        </p:spPr>
      </p:pic>
      <p:sp>
        <p:nvSpPr>
          <p:cNvPr id="21" name="TextBox 20"/>
          <p:cNvSpPr txBox="1"/>
          <p:nvPr/>
        </p:nvSpPr>
        <p:spPr>
          <a:xfrm>
            <a:off x="536776" y="5512695"/>
            <a:ext cx="1310295"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Skype</a:t>
            </a:r>
          </a:p>
        </p:txBody>
      </p:sp>
      <p:sp>
        <p:nvSpPr>
          <p:cNvPr id="22" name="TextBox 21"/>
          <p:cNvSpPr txBox="1"/>
          <p:nvPr/>
        </p:nvSpPr>
        <p:spPr>
          <a:xfrm>
            <a:off x="5019617" y="5594009"/>
            <a:ext cx="1385637"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Intune</a:t>
            </a:r>
          </a:p>
        </p:txBody>
      </p:sp>
      <p:sp>
        <p:nvSpPr>
          <p:cNvPr id="23" name="TextBox 22"/>
          <p:cNvSpPr txBox="1"/>
          <p:nvPr/>
        </p:nvSpPr>
        <p:spPr>
          <a:xfrm>
            <a:off x="7681416" y="5633398"/>
            <a:ext cx="1893788"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Dynamics</a:t>
            </a:r>
          </a:p>
        </p:txBody>
      </p:sp>
      <p:sp>
        <p:nvSpPr>
          <p:cNvPr id="2" name="TextBox 1"/>
          <p:cNvSpPr txBox="1"/>
          <p:nvPr/>
        </p:nvSpPr>
        <p:spPr>
          <a:xfrm>
            <a:off x="2568640" y="3520598"/>
            <a:ext cx="7274945" cy="738664"/>
          </a:xfrm>
          <a:prstGeom prst="rect">
            <a:avLst/>
          </a:prstGeom>
          <a:solidFill>
            <a:schemeClr val="accent5">
              <a:lumMod val="60000"/>
              <a:lumOff val="40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30% of Azure cores run Service Fabric</a:t>
            </a:r>
          </a:p>
        </p:txBody>
      </p:sp>
      <p:sp>
        <p:nvSpPr>
          <p:cNvPr id="24" name="TextBox 23"/>
          <p:cNvSpPr txBox="1"/>
          <p:nvPr/>
        </p:nvSpPr>
        <p:spPr>
          <a:xfrm>
            <a:off x="1798637" y="6191203"/>
            <a:ext cx="8639687" cy="738664"/>
          </a:xfrm>
          <a:prstGeom prst="rect">
            <a:avLst/>
          </a:prstGeom>
          <a:solidFill>
            <a:schemeClr val="accent5">
              <a:lumMod val="60000"/>
              <a:lumOff val="40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Designed for mission critical tier 1 workloads</a:t>
            </a:r>
          </a:p>
        </p:txBody>
      </p:sp>
      <p:sp>
        <p:nvSpPr>
          <p:cNvPr id="25" name="TextBox 24"/>
          <p:cNvSpPr txBox="1"/>
          <p:nvPr/>
        </p:nvSpPr>
        <p:spPr>
          <a:xfrm>
            <a:off x="3518582" y="2562963"/>
            <a:ext cx="2831545" cy="10095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Cosmos DB</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Billions transactions/day</a:t>
            </a:r>
            <a:endPar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042781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animBg="1"/>
      <p:bldP spid="24" grpId="0" animBg="1"/>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144" y="2340677"/>
            <a:ext cx="760213" cy="876742"/>
          </a:xfrm>
          <a:prstGeom prst="rect">
            <a:avLst/>
          </a:prstGeom>
        </p:spPr>
      </p:pic>
      <p:grpSp>
        <p:nvGrpSpPr>
          <p:cNvPr id="12" name="Group 11"/>
          <p:cNvGrpSpPr/>
          <p:nvPr/>
        </p:nvGrpSpPr>
        <p:grpSpPr>
          <a:xfrm>
            <a:off x="1924645" y="2248995"/>
            <a:ext cx="1517572" cy="995863"/>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311" y="2004475"/>
            <a:ext cx="2636875" cy="1484902"/>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9365" y="1910840"/>
            <a:ext cx="1672172" cy="1672172"/>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0" y="295274"/>
            <a:ext cx="12542837" cy="917575"/>
          </a:xfrm>
        </p:spPr>
        <p:txBody>
          <a:bodyPr/>
          <a:lstStyle/>
          <a:p>
            <a:r>
              <a:rPr lang="en-US">
                <a:solidFill>
                  <a:schemeClr val="tx1"/>
                </a:solidFill>
              </a:rPr>
              <a:t>Migrating a traditional application to </a:t>
            </a:r>
            <a:r>
              <a:rPr lang="en-US" err="1">
                <a:solidFill>
                  <a:schemeClr val="tx1"/>
                </a:solidFill>
              </a:rPr>
              <a:t>microservices</a:t>
            </a:r>
            <a:endParaRPr lang="en-US">
              <a:solidFill>
                <a:schemeClr val="tx1"/>
              </a:solidFill>
            </a:endParaRPr>
          </a:p>
        </p:txBody>
      </p:sp>
      <p:sp>
        <p:nvSpPr>
          <p:cNvPr id="11" name="Arrow: Right 10"/>
          <p:cNvSpPr/>
          <p:nvPr/>
        </p:nvSpPr>
        <p:spPr bwMode="auto">
          <a:xfrm>
            <a:off x="1259816" y="2595824"/>
            <a:ext cx="474427" cy="438371"/>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7641" y="2579946"/>
            <a:ext cx="474427" cy="438371"/>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333" y="2594402"/>
            <a:ext cx="474427" cy="438371"/>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659" y="1777226"/>
            <a:ext cx="2728351" cy="1939401"/>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918" y="2595824"/>
            <a:ext cx="474427" cy="438371"/>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499808" y="3955615"/>
            <a:ext cx="9987029" cy="3539430"/>
          </a:xfrm>
          <a:prstGeom prst="rect">
            <a:avLst/>
          </a:prstGeom>
        </p:spPr>
        <p:txBody>
          <a:bodyPr wrap="none">
            <a:spAutoFit/>
          </a:bodyPr>
          <a:lstStyle/>
          <a:p>
            <a:pPr marL="342900" marR="0" lvl="0" indent="-342900" algn="l" defTabSz="67216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a:ln>
                  <a:noFill/>
                </a:ln>
                <a:solidFill>
                  <a:srgbClr val="505050"/>
                </a:solidFill>
                <a:effectLst/>
                <a:uLnTx/>
                <a:uFillTx/>
                <a:latin typeface="Segoe UI Semilight"/>
                <a:ea typeface="+mn-ea"/>
                <a:cs typeface="+mn-cs"/>
              </a:rPr>
              <a:t>Traditional app</a:t>
            </a:r>
          </a:p>
          <a:p>
            <a:pPr marL="342900" marR="0" lvl="0" indent="-342900" algn="l" defTabSz="67216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a:ln>
                  <a:noFill/>
                </a:ln>
                <a:solidFill>
                  <a:srgbClr val="505050"/>
                </a:solidFill>
                <a:effectLst/>
                <a:uLnTx/>
                <a:uFillTx/>
                <a:latin typeface="Segoe UI Semilight"/>
                <a:ea typeface="+mn-ea"/>
                <a:cs typeface="+mn-cs"/>
              </a:rPr>
              <a:t>Hosted as guest executables or containers in Service Fabric</a:t>
            </a:r>
          </a:p>
          <a:p>
            <a:pPr marL="342900" marR="0" lvl="0" indent="-342900" algn="l" defTabSz="67216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a:ln>
                  <a:noFill/>
                </a:ln>
                <a:solidFill>
                  <a:srgbClr val="505050"/>
                </a:solidFill>
                <a:effectLst/>
                <a:uLnTx/>
                <a:uFillTx/>
                <a:latin typeface="Segoe UI Semilight"/>
                <a:ea typeface="+mn-ea"/>
                <a:cs typeface="+mn-cs"/>
              </a:rPr>
              <a:t>Simple modernization - new microservices added alongside</a:t>
            </a:r>
          </a:p>
          <a:p>
            <a:pPr marL="342900" marR="0" lvl="0" indent="-342900" algn="l" defTabSz="67216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a:ln>
                  <a:noFill/>
                </a:ln>
                <a:solidFill>
                  <a:srgbClr val="505050"/>
                </a:solidFill>
                <a:effectLst/>
                <a:uLnTx/>
                <a:uFillTx/>
                <a:latin typeface="Segoe UI Semilight"/>
                <a:ea typeface="+mn-ea"/>
                <a:cs typeface="+mn-cs"/>
              </a:rPr>
              <a:t>Deeper modernization - breaking app into microservices</a:t>
            </a:r>
          </a:p>
          <a:p>
            <a:pPr marL="342900" marR="0" lvl="0" indent="-342900" algn="l" defTabSz="67216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a:ln>
                  <a:noFill/>
                </a:ln>
                <a:solidFill>
                  <a:srgbClr val="505050"/>
                </a:solidFill>
                <a:effectLst/>
                <a:uLnTx/>
                <a:uFillTx/>
                <a:latin typeface="Segoe UI Semilight"/>
                <a:ea typeface="+mn-ea"/>
                <a:cs typeface="+mn-cs"/>
              </a:rPr>
              <a:t>Transformed into microservices</a:t>
            </a:r>
          </a:p>
          <a:p>
            <a:pPr marL="0" marR="0" lvl="0" indent="0" algn="l" defTabSz="672161"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a:p>
            <a:pPr marL="342900" marR="0" lvl="0" indent="-342900" algn="l" defTabSz="672161" rtl="0" eaLnBrk="1" fontAlgn="auto" latinLnBrk="0" hangingPunct="1">
              <a:lnSpc>
                <a:spcPct val="100000"/>
              </a:lnSpc>
              <a:spcBef>
                <a:spcPts val="0"/>
              </a:spcBef>
              <a:spcAft>
                <a:spcPts val="0"/>
              </a:spcAft>
              <a:buClrTx/>
              <a:buSzTx/>
              <a:buFontTx/>
              <a:buAutoNum type="arabicParenR"/>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a:p>
            <a:pPr marL="342900" marR="0" lvl="0" indent="-342900" algn="l" defTabSz="672161" rtl="0" eaLnBrk="1" fontAlgn="auto" latinLnBrk="0" hangingPunct="1">
              <a:lnSpc>
                <a:spcPct val="100000"/>
              </a:lnSpc>
              <a:spcBef>
                <a:spcPts val="0"/>
              </a:spcBef>
              <a:spcAft>
                <a:spcPts val="0"/>
              </a:spcAft>
              <a:buClrTx/>
              <a:buSzTx/>
              <a:buFontTx/>
              <a:buAutoNum type="arabicParenR"/>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TextBox 28"/>
          <p:cNvSpPr txBox="1"/>
          <p:nvPr/>
        </p:nvSpPr>
        <p:spPr>
          <a:xfrm>
            <a:off x="8301184" y="6045219"/>
            <a:ext cx="4037965"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…You can stop at any stage</a:t>
            </a:r>
          </a:p>
        </p:txBody>
      </p:sp>
      <p:sp>
        <p:nvSpPr>
          <p:cNvPr id="49" name="Rectangle 48"/>
          <p:cNvSpPr/>
          <p:nvPr/>
        </p:nvSpPr>
        <p:spPr bwMode="auto">
          <a:xfrm>
            <a:off x="77336" y="5718571"/>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77335" y="4470934"/>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77336" y="4900747"/>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77336" y="5318449"/>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49" grpId="0" animBg="1"/>
      <p:bldP spid="50" grpId="0" animBg="1"/>
      <p:bldP spid="51" grpId="0" animBg="1"/>
      <p:bldP spid="5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sz="quarter" idx="10"/>
          </p:nvPr>
        </p:nvSpPr>
        <p:spPr>
          <a:xfrm>
            <a:off x="274702" y="1211287"/>
            <a:ext cx="11888787" cy="5010602"/>
          </a:xfrm>
        </p:spPr>
        <p:txBody>
          <a:bodyPr/>
          <a:lstStyle/>
          <a:p>
            <a:pPr marL="514350" indent="-514350">
              <a:buFont typeface="+mj-lt"/>
              <a:buAutoNum type="arabicPeriod"/>
            </a:pPr>
            <a:r>
              <a:rPr lang="en-US" sz="3200" b="1" dirty="0"/>
              <a:t>Web Service</a:t>
            </a:r>
            <a:r>
              <a:rPr lang="en-US" sz="3200" dirty="0"/>
              <a:t>: This is a stateless front-end web service using ASP.NET Core in a Reliable Service.</a:t>
            </a:r>
          </a:p>
          <a:p>
            <a:pPr marL="514350" indent="-514350">
              <a:buFont typeface="+mj-lt"/>
              <a:buAutoNum type="arabicPeriod"/>
            </a:pPr>
            <a:r>
              <a:rPr lang="en-US" sz="3200" b="1" dirty="0"/>
              <a:t>Guest EXE Backend </a:t>
            </a:r>
            <a:r>
              <a:rPr lang="en-US" sz="3200" b="1" dirty="0" err="1"/>
              <a:t>Service</a:t>
            </a:r>
            <a:r>
              <a:rPr lang="en-US" sz="3200" dirty="0" err="1"/>
              <a:t>:This</a:t>
            </a:r>
            <a:r>
              <a:rPr lang="en-US" sz="3200" dirty="0"/>
              <a:t> is a simple guest executable, a pre-compiled EXE that is packaged up and run on Service Fabric as-is. </a:t>
            </a:r>
          </a:p>
          <a:p>
            <a:pPr marL="514350" indent="-514350">
              <a:buFont typeface="+mj-lt"/>
              <a:buAutoNum type="arabicPeriod"/>
            </a:pPr>
            <a:r>
              <a:rPr lang="en-US" sz="3200" b="1" dirty="0"/>
              <a:t>Stateless Backend Service</a:t>
            </a:r>
            <a:r>
              <a:rPr lang="en-US" sz="3200" dirty="0"/>
              <a:t>: This is a stateless back-end service using Service Remoting. </a:t>
            </a:r>
          </a:p>
          <a:p>
            <a:pPr marL="514350" indent="-514350">
              <a:buFont typeface="+mj-lt"/>
              <a:buAutoNum type="arabicPeriod"/>
            </a:pPr>
            <a:r>
              <a:rPr lang="en-US" sz="3200" b="1" dirty="0" err="1"/>
              <a:t>Stateful</a:t>
            </a:r>
            <a:r>
              <a:rPr lang="en-US" sz="3200" b="1" dirty="0"/>
              <a:t> Backend Service: </a:t>
            </a:r>
            <a:r>
              <a:rPr lang="en-US" sz="3200" dirty="0"/>
              <a:t>This is a </a:t>
            </a:r>
            <a:r>
              <a:rPr lang="en-US" sz="3200" dirty="0" err="1"/>
              <a:t>stateful</a:t>
            </a:r>
            <a:r>
              <a:rPr lang="en-US" sz="3200" dirty="0"/>
              <a:t> back-end service using ASP.NET Core, using Reliable Collections</a:t>
            </a:r>
          </a:p>
          <a:p>
            <a:pPr marL="514350" indent="-514350">
              <a:buFont typeface="+mj-lt"/>
              <a:buAutoNum type="arabicPeriod"/>
            </a:pPr>
            <a:r>
              <a:rPr lang="en-US" sz="3200" b="1" dirty="0"/>
              <a:t>Actor Backend Service:</a:t>
            </a:r>
            <a:r>
              <a:rPr lang="en-US" sz="3200" dirty="0"/>
              <a:t> This is a back-end Reliable Actor service.</a:t>
            </a:r>
          </a:p>
        </p:txBody>
      </p:sp>
      <p:sp>
        <p:nvSpPr>
          <p:cNvPr id="4" name="Rectangle 3"/>
          <p:cNvSpPr/>
          <p:nvPr/>
        </p:nvSpPr>
        <p:spPr>
          <a:xfrm>
            <a:off x="274639" y="6469062"/>
            <a:ext cx="10667998" cy="369332"/>
          </a:xfrm>
          <a:prstGeom prst="rect">
            <a:avLst/>
          </a:prstGeom>
        </p:spPr>
        <p:txBody>
          <a:bodyPr wrap="square">
            <a:spAutoFit/>
          </a:bodyPr>
          <a:lstStyle/>
          <a:p>
            <a:r>
              <a:rPr lang="en-US" dirty="0"/>
              <a:t>https://azure.microsoft.com/en-us/resources/samples/service-fabric-dotnet-getting-started/</a:t>
            </a:r>
          </a:p>
        </p:txBody>
      </p:sp>
    </p:spTree>
    <p:extLst>
      <p:ext uri="{BB962C8B-B14F-4D97-AF65-F5344CB8AC3E}">
        <p14:creationId xmlns:p14="http://schemas.microsoft.com/office/powerpoint/2010/main" val="8881270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Hints</a:t>
            </a:r>
          </a:p>
        </p:txBody>
      </p:sp>
      <p:sp>
        <p:nvSpPr>
          <p:cNvPr id="3" name="Text Placeholder 2"/>
          <p:cNvSpPr>
            <a:spLocks noGrp="1"/>
          </p:cNvSpPr>
          <p:nvPr>
            <p:ph type="body" sz="quarter" idx="10"/>
          </p:nvPr>
        </p:nvSpPr>
        <p:spPr>
          <a:xfrm>
            <a:off x="274702" y="1211287"/>
            <a:ext cx="11888787" cy="3151632"/>
          </a:xfrm>
        </p:spPr>
        <p:txBody>
          <a:bodyPr/>
          <a:lstStyle/>
          <a:p>
            <a:r>
              <a:rPr lang="en-US" dirty="0"/>
              <a:t>Ensure that the version of SF you are building on locally is </a:t>
            </a:r>
            <a:r>
              <a:rPr lang="en-US" dirty="0" err="1"/>
              <a:t>compable</a:t>
            </a:r>
            <a:r>
              <a:rPr lang="en-US" dirty="0"/>
              <a:t> with the version you are deploying to</a:t>
            </a:r>
          </a:p>
          <a:p>
            <a:pPr lvl="1"/>
            <a:r>
              <a:rPr lang="en-US" dirty="0"/>
              <a:t>Get-</a:t>
            </a:r>
            <a:r>
              <a:rPr lang="en-US" dirty="0" err="1"/>
              <a:t>ServiceFabricApplicationType</a:t>
            </a:r>
            <a:r>
              <a:rPr lang="en-US" dirty="0"/>
              <a:t> : Value does not fall within the expected range.</a:t>
            </a:r>
          </a:p>
          <a:p>
            <a:r>
              <a:rPr lang="en-US" dirty="0"/>
              <a:t>Set up a Load Balancer rule to map port 8081 from the public IP to the backend nodes</a:t>
            </a:r>
            <a:endParaRPr lang="en-US" dirty="0"/>
          </a:p>
        </p:txBody>
      </p:sp>
    </p:spTree>
    <p:extLst>
      <p:ext uri="{BB962C8B-B14F-4D97-AF65-F5344CB8AC3E}">
        <p14:creationId xmlns:p14="http://schemas.microsoft.com/office/powerpoint/2010/main" val="284792347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Functions</a:t>
            </a:r>
          </a:p>
        </p:txBody>
      </p:sp>
    </p:spTree>
    <p:extLst>
      <p:ext uri="{BB962C8B-B14F-4D97-AF65-F5344CB8AC3E}">
        <p14:creationId xmlns:p14="http://schemas.microsoft.com/office/powerpoint/2010/main" val="258353619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923021" y="4131226"/>
            <a:ext cx="2719762" cy="1035840"/>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Event-driven/ instant scale</a:t>
            </a:r>
          </a:p>
        </p:txBody>
      </p:sp>
      <p:sp>
        <p:nvSpPr>
          <p:cNvPr id="61" name="TextBox 60"/>
          <p:cNvSpPr txBox="1"/>
          <p:nvPr/>
        </p:nvSpPr>
        <p:spPr>
          <a:xfrm>
            <a:off x="8589736" y="4131226"/>
            <a:ext cx="2504611" cy="668574"/>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Micro-billing</a:t>
            </a:r>
          </a:p>
        </p:txBody>
      </p:sp>
      <p:sp>
        <p:nvSpPr>
          <p:cNvPr id="60" name="TextBox 59"/>
          <p:cNvSpPr txBox="1"/>
          <p:nvPr/>
        </p:nvSpPr>
        <p:spPr>
          <a:xfrm>
            <a:off x="1344125" y="4131226"/>
            <a:ext cx="2631942" cy="1035840"/>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Abstraction </a:t>
            </a:r>
            <a:b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b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of servers</a:t>
            </a:r>
          </a:p>
        </p:txBody>
      </p:sp>
      <p:sp>
        <p:nvSpPr>
          <p:cNvPr id="3" name="Title 2"/>
          <p:cNvSpPr>
            <a:spLocks noGrp="1"/>
          </p:cNvSpPr>
          <p:nvPr>
            <p:ph type="title"/>
          </p:nvPr>
        </p:nvSpPr>
        <p:spPr/>
        <p:txBody>
          <a:bodyPr/>
          <a:lstStyle/>
          <a:p>
            <a:r>
              <a:rPr lang="en-US"/>
              <a:t>What is </a:t>
            </a:r>
            <a:r>
              <a:rPr lang="en-US" err="1"/>
              <a:t>Serverless</a:t>
            </a:r>
            <a:r>
              <a:rPr lang="en-US"/>
              <a:t>?</a:t>
            </a:r>
            <a:br>
              <a:rPr lang="en-US"/>
            </a:br>
            <a:endParaRPr lang="en-US"/>
          </a:p>
        </p:txBody>
      </p:sp>
      <p:grpSp>
        <p:nvGrpSpPr>
          <p:cNvPr id="20" name="Group 19"/>
          <p:cNvGrpSpPr/>
          <p:nvPr/>
        </p:nvGrpSpPr>
        <p:grpSpPr>
          <a:xfrm>
            <a:off x="8982423" y="2349507"/>
            <a:ext cx="1719234" cy="1719234"/>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TextBox 18"/>
            <p:cNvSpPr txBox="1"/>
            <p:nvPr/>
          </p:nvSpPr>
          <p:spPr>
            <a:xfrm>
              <a:off x="9435652" y="3287113"/>
              <a:ext cx="454292" cy="461665"/>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199" b="0" i="0" u="none" strike="noStrike" kern="1200" cap="none" spc="0" normalizeH="0" baseline="0" noProof="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grpSp>
      <p:grpSp>
        <p:nvGrpSpPr>
          <p:cNvPr id="27" name="Group 26"/>
          <p:cNvGrpSpPr/>
          <p:nvPr/>
        </p:nvGrpSpPr>
        <p:grpSpPr>
          <a:xfrm>
            <a:off x="5423284" y="2349507"/>
            <a:ext cx="1719234" cy="1719234"/>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tx2"/>
                </a:solidFill>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tx2"/>
                </a:solidFill>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0" name="Group 29"/>
          <p:cNvGrpSpPr/>
          <p:nvPr/>
        </p:nvGrpSpPr>
        <p:grpSpPr>
          <a:xfrm>
            <a:off x="1800479" y="2349507"/>
            <a:ext cx="1719234" cy="1719234"/>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9" name="Rectangle 28"/>
            <p:cNvSpPr/>
            <p:nvPr/>
          </p:nvSpPr>
          <p:spPr bwMode="auto">
            <a:xfrm>
              <a:off x="2540162" y="272256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73259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923021" y="4131226"/>
            <a:ext cx="2719762" cy="1035840"/>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Focus on business logic</a:t>
            </a:r>
          </a:p>
        </p:txBody>
      </p:sp>
      <p:sp>
        <p:nvSpPr>
          <p:cNvPr id="61" name="TextBox 60"/>
          <p:cNvSpPr txBox="1"/>
          <p:nvPr/>
        </p:nvSpPr>
        <p:spPr>
          <a:xfrm>
            <a:off x="8589736" y="4131226"/>
            <a:ext cx="2504611" cy="1035840"/>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Faster time to market</a:t>
            </a:r>
          </a:p>
        </p:txBody>
      </p:sp>
      <p:sp>
        <p:nvSpPr>
          <p:cNvPr id="60" name="TextBox 59"/>
          <p:cNvSpPr txBox="1"/>
          <p:nvPr/>
        </p:nvSpPr>
        <p:spPr>
          <a:xfrm>
            <a:off x="1282956" y="4131226"/>
            <a:ext cx="2631942" cy="1035840"/>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DevOps Productivity</a:t>
            </a:r>
          </a:p>
        </p:txBody>
      </p:sp>
      <p:sp>
        <p:nvSpPr>
          <p:cNvPr id="3" name="Title 2"/>
          <p:cNvSpPr>
            <a:spLocks noGrp="1"/>
          </p:cNvSpPr>
          <p:nvPr>
            <p:ph type="title"/>
          </p:nvPr>
        </p:nvSpPr>
        <p:spPr/>
        <p:txBody>
          <a:bodyPr/>
          <a:lstStyle/>
          <a:p>
            <a:r>
              <a:rPr lang="en-US" dirty="0" err="1"/>
              <a:t>Serverless</a:t>
            </a:r>
            <a:r>
              <a:rPr lang="en-US" dirty="0"/>
              <a:t> is Great!</a:t>
            </a:r>
            <a:br>
              <a:rPr lang="en-US" dirty="0"/>
            </a:br>
            <a:endParaRPr lang="en-US" dirty="0"/>
          </a:p>
        </p:txBody>
      </p:sp>
      <p:grpSp>
        <p:nvGrpSpPr>
          <p:cNvPr id="237" name="Group 236"/>
          <p:cNvGrpSpPr/>
          <p:nvPr/>
        </p:nvGrpSpPr>
        <p:grpSpPr>
          <a:xfrm>
            <a:off x="1800479" y="2349507"/>
            <a:ext cx="1719234" cy="1719234"/>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p:grpSpPr>
          <p:sp>
            <p:nvSpPr>
              <p:cNvPr id="6" name="Oval 5"/>
              <p:cNvSpPr>
                <a:spLocks noChangeArrowheads="1"/>
              </p:cNvSpPr>
              <p:nvPr/>
            </p:nvSpPr>
            <p:spPr bwMode="auto">
              <a:xfrm>
                <a:off x="31" y="8"/>
                <a:ext cx="89" cy="91"/>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Line 8"/>
              <p:cNvSpPr>
                <a:spLocks noChangeShapeType="1"/>
              </p:cNvSpPr>
              <p:nvPr/>
            </p:nvSpPr>
            <p:spPr bwMode="auto">
              <a:xfrm flipV="1">
                <a:off x="170" y="123"/>
                <a:ext cx="0" cy="32"/>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Line 10"/>
              <p:cNvSpPr>
                <a:spLocks noChangeShapeType="1"/>
              </p:cNvSpPr>
              <p:nvPr/>
            </p:nvSpPr>
            <p:spPr bwMode="auto">
              <a:xfrm flipH="1">
                <a:off x="130" y="155"/>
                <a:ext cx="68"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Line 11"/>
              <p:cNvSpPr>
                <a:spLocks noChangeShapeType="1"/>
              </p:cNvSpPr>
              <p:nvPr/>
            </p:nvSpPr>
            <p:spPr bwMode="auto">
              <a:xfrm flipH="1">
                <a:off x="238" y="82"/>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Line 12"/>
              <p:cNvSpPr>
                <a:spLocks noChangeShapeType="1"/>
              </p:cNvSpPr>
              <p:nvPr/>
            </p:nvSpPr>
            <p:spPr bwMode="auto">
              <a:xfrm flipH="1">
                <a:off x="238" y="110"/>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Line 13"/>
              <p:cNvSpPr>
                <a:spLocks noChangeShapeType="1"/>
              </p:cNvSpPr>
              <p:nvPr/>
            </p:nvSpPr>
            <p:spPr bwMode="auto">
              <a:xfrm>
                <a:off x="145" y="58"/>
                <a:ext cx="19" cy="37"/>
              </a:xfrm>
              <a:prstGeom prst="line">
                <a:avLst/>
              </a:prstGeom>
              <a:noFill/>
              <a:ln w="206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50" name="Group 249"/>
          <p:cNvGrpSpPr/>
          <p:nvPr/>
        </p:nvGrpSpPr>
        <p:grpSpPr>
          <a:xfrm>
            <a:off x="5423284" y="2349507"/>
            <a:ext cx="1719234" cy="1719234"/>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Line 20"/>
              <p:cNvSpPr>
                <a:spLocks noChangeShapeType="1"/>
              </p:cNvSpPr>
              <p:nvPr/>
            </p:nvSpPr>
            <p:spPr bwMode="auto">
              <a:xfrm>
                <a:off x="78" y="58"/>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Line 21"/>
              <p:cNvSpPr>
                <a:spLocks noChangeShapeType="1"/>
              </p:cNvSpPr>
              <p:nvPr/>
            </p:nvSpPr>
            <p:spPr bwMode="auto">
              <a:xfrm>
                <a:off x="78" y="105"/>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Line 22"/>
              <p:cNvSpPr>
                <a:spLocks noChangeShapeType="1"/>
              </p:cNvSpPr>
              <p:nvPr/>
            </p:nvSpPr>
            <p:spPr bwMode="auto">
              <a:xfrm>
                <a:off x="78" y="154"/>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Line 23"/>
              <p:cNvSpPr>
                <a:spLocks noChangeShapeType="1"/>
              </p:cNvSpPr>
              <p:nvPr/>
            </p:nvSpPr>
            <p:spPr bwMode="auto">
              <a:xfrm>
                <a:off x="44" y="58"/>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8" name="Line 24"/>
              <p:cNvSpPr>
                <a:spLocks noChangeShapeType="1"/>
              </p:cNvSpPr>
              <p:nvPr/>
            </p:nvSpPr>
            <p:spPr bwMode="auto">
              <a:xfrm>
                <a:off x="44" y="105"/>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9" name="Line 25"/>
              <p:cNvSpPr>
                <a:spLocks noChangeShapeType="1"/>
              </p:cNvSpPr>
              <p:nvPr/>
            </p:nvSpPr>
            <p:spPr bwMode="auto">
              <a:xfrm>
                <a:off x="44" y="154"/>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3" name="Group 32"/>
          <p:cNvGrpSpPr/>
          <p:nvPr/>
        </p:nvGrpSpPr>
        <p:grpSpPr>
          <a:xfrm>
            <a:off x="8982423" y="2349507"/>
            <a:ext cx="1719234" cy="1719234"/>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744574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p:cTn id="7" dur="500" fill="hold"/>
                                        <p:tgtEl>
                                          <p:spTgt spid="237"/>
                                        </p:tgtEl>
                                        <p:attrNameLst>
                                          <p:attrName>ppt_w</p:attrName>
                                        </p:attrNameLst>
                                      </p:cBhvr>
                                      <p:tavLst>
                                        <p:tav tm="0">
                                          <p:val>
                                            <p:fltVal val="0"/>
                                          </p:val>
                                        </p:tav>
                                        <p:tav tm="100000">
                                          <p:val>
                                            <p:strVal val="#ppt_w"/>
                                          </p:val>
                                        </p:tav>
                                      </p:tavLst>
                                    </p:anim>
                                    <p:anim calcmode="lin" valueType="num">
                                      <p:cBhvr>
                                        <p:cTn id="8" dur="500" fill="hold"/>
                                        <p:tgtEl>
                                          <p:spTgt spid="237"/>
                                        </p:tgtEl>
                                        <p:attrNameLst>
                                          <p:attrName>ppt_h</p:attrName>
                                        </p:attrNameLst>
                                      </p:cBhvr>
                                      <p:tavLst>
                                        <p:tav tm="0">
                                          <p:val>
                                            <p:fltVal val="0"/>
                                          </p:val>
                                        </p:tav>
                                        <p:tav tm="100000">
                                          <p:val>
                                            <p:strVal val="#ppt_h"/>
                                          </p:val>
                                        </p:tav>
                                      </p:tavLst>
                                    </p:anim>
                                    <p:animEffect transition="in" filter="fade">
                                      <p:cBhvr>
                                        <p:cTn id="9" dur="500"/>
                                        <p:tgtEl>
                                          <p:spTgt spid="23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1.5905E-6 -4.90241E-7 L -1.5905E-6 -0.05447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50"/>
                                        </p:tgtEl>
                                        <p:attrNameLst>
                                          <p:attrName>style.visibility</p:attrName>
                                        </p:attrNameLst>
                                      </p:cBhvr>
                                      <p:to>
                                        <p:strVal val="visible"/>
                                      </p:to>
                                    </p:set>
                                    <p:anim calcmode="lin" valueType="num">
                                      <p:cBhvr>
                                        <p:cTn id="17" dur="500" fill="hold"/>
                                        <p:tgtEl>
                                          <p:spTgt spid="250"/>
                                        </p:tgtEl>
                                        <p:attrNameLst>
                                          <p:attrName>ppt_w</p:attrName>
                                        </p:attrNameLst>
                                      </p:cBhvr>
                                      <p:tavLst>
                                        <p:tav tm="0">
                                          <p:val>
                                            <p:fltVal val="0"/>
                                          </p:val>
                                        </p:tav>
                                        <p:tav tm="100000">
                                          <p:val>
                                            <p:strVal val="#ppt_w"/>
                                          </p:val>
                                        </p:tav>
                                      </p:tavLst>
                                    </p:anim>
                                    <p:anim calcmode="lin" valueType="num">
                                      <p:cBhvr>
                                        <p:cTn id="18" dur="500" fill="hold"/>
                                        <p:tgtEl>
                                          <p:spTgt spid="250"/>
                                        </p:tgtEl>
                                        <p:attrNameLst>
                                          <p:attrName>ppt_h</p:attrName>
                                        </p:attrNameLst>
                                      </p:cBhvr>
                                      <p:tavLst>
                                        <p:tav tm="0">
                                          <p:val>
                                            <p:fltVal val="0"/>
                                          </p:val>
                                        </p:tav>
                                        <p:tav tm="100000">
                                          <p:val>
                                            <p:strVal val="#ppt_h"/>
                                          </p:val>
                                        </p:tav>
                                      </p:tavLst>
                                    </p:anim>
                                    <p:animEffect transition="in" filter="fade">
                                      <p:cBhvr>
                                        <p:cTn id="19" dur="500"/>
                                        <p:tgtEl>
                                          <p:spTgt spid="25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4.05157E-6 -4.90241E-7 L 4.05157E-6 -0.05447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2.00664E-6 -4.90241E-7 L -2.00664E-6 -0.05447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Scenarios</a:t>
            </a:r>
          </a:p>
        </p:txBody>
      </p:sp>
      <p:graphicFrame>
        <p:nvGraphicFramePr>
          <p:cNvPr id="2" name="Table 1"/>
          <p:cNvGraphicFramePr>
            <a:graphicFrameLocks noGrp="1"/>
          </p:cNvGraphicFramePr>
          <p:nvPr>
            <p:extLst/>
          </p:nvPr>
        </p:nvGraphicFramePr>
        <p:xfrm>
          <a:off x="503237" y="1439862"/>
          <a:ext cx="11430000" cy="4876800"/>
        </p:xfrm>
        <a:graphic>
          <a:graphicData uri="http://schemas.openxmlformats.org/drawingml/2006/table">
            <a:tbl>
              <a:tblPr firstRow="1" bandRow="1">
                <a:tableStyleId>{5940675A-B579-460E-94D1-54222C63F5DA}</a:tableStyleId>
              </a:tblPr>
              <a:tblGrid>
                <a:gridCol w="5715000">
                  <a:extLst>
                    <a:ext uri="{9D8B030D-6E8A-4147-A177-3AD203B41FA5}">
                      <a16:colId xmlns:a16="http://schemas.microsoft.com/office/drawing/2014/main" val="2683563793"/>
                    </a:ext>
                  </a:extLst>
                </a:gridCol>
                <a:gridCol w="5715000">
                  <a:extLst>
                    <a:ext uri="{9D8B030D-6E8A-4147-A177-3AD203B41FA5}">
                      <a16:colId xmlns:a16="http://schemas.microsoft.com/office/drawing/2014/main" val="4146405829"/>
                    </a:ext>
                  </a:extLst>
                </a:gridCol>
              </a:tblGrid>
              <a:tr h="2438400">
                <a:tc>
                  <a:txBody>
                    <a:bodyPr/>
                    <a:lstStyle/>
                    <a:p>
                      <a:r>
                        <a:rPr lang="en-US" sz="2500" b="1" dirty="0"/>
                        <a:t>Web</a:t>
                      </a:r>
                    </a:p>
                  </a:txBody>
                  <a:tcPr/>
                </a:tc>
                <a:tc>
                  <a:txBody>
                    <a:bodyPr/>
                    <a:lstStyle/>
                    <a:p>
                      <a:r>
                        <a:rPr lang="en-US" sz="2500" b="1" dirty="0"/>
                        <a:t>Glue</a:t>
                      </a:r>
                    </a:p>
                  </a:txBody>
                  <a:tcPr/>
                </a:tc>
                <a:extLst>
                  <a:ext uri="{0D108BD9-81ED-4DB2-BD59-A6C34878D82A}">
                    <a16:rowId xmlns:a16="http://schemas.microsoft.com/office/drawing/2014/main" val="645007490"/>
                  </a:ext>
                </a:extLst>
              </a:tr>
              <a:tr h="2438400">
                <a:tc>
                  <a:txBody>
                    <a:bodyPr/>
                    <a:lstStyle/>
                    <a:p>
                      <a:r>
                        <a:rPr lang="en-US" sz="2500" b="1" dirty="0"/>
                        <a:t>Bots</a:t>
                      </a:r>
                    </a:p>
                  </a:txBody>
                  <a:tcPr/>
                </a:tc>
                <a:tc>
                  <a:txBody>
                    <a:bodyPr/>
                    <a:lstStyle/>
                    <a:p>
                      <a:r>
                        <a:rPr lang="en-US" sz="2500" b="1" dirty="0" err="1"/>
                        <a:t>IoT</a:t>
                      </a:r>
                      <a:endParaRPr lang="en-US" sz="2500" b="1" dirty="0"/>
                    </a:p>
                  </a:txBody>
                  <a:tcPr/>
                </a:tc>
                <a:extLst>
                  <a:ext uri="{0D108BD9-81ED-4DB2-BD59-A6C34878D82A}">
                    <a16:rowId xmlns:a16="http://schemas.microsoft.com/office/drawing/2014/main" val="936843174"/>
                  </a:ext>
                </a:extLst>
              </a:tr>
            </a:tbl>
          </a:graphicData>
        </a:graphic>
      </p:graphicFrame>
      <p:pic>
        <p:nvPicPr>
          <p:cNvPr id="194" name="Picture 193"/>
          <p:cNvPicPr>
            <a:picLocks noChangeAspect="1"/>
          </p:cNvPicPr>
          <p:nvPr/>
        </p:nvPicPr>
        <p:blipFill>
          <a:blip r:embed="rId3"/>
          <a:stretch>
            <a:fillRect/>
          </a:stretch>
        </p:blipFill>
        <p:spPr>
          <a:xfrm>
            <a:off x="808037" y="2278062"/>
            <a:ext cx="4918208" cy="1432664"/>
          </a:xfrm>
          <a:prstGeom prst="rect">
            <a:avLst/>
          </a:prstGeom>
        </p:spPr>
      </p:pic>
      <p:pic>
        <p:nvPicPr>
          <p:cNvPr id="260" name="Picture 259"/>
          <p:cNvPicPr>
            <a:picLocks noChangeAspect="1"/>
          </p:cNvPicPr>
          <p:nvPr/>
        </p:nvPicPr>
        <p:blipFill>
          <a:blip r:embed="rId4"/>
          <a:stretch>
            <a:fillRect/>
          </a:stretch>
        </p:blipFill>
        <p:spPr>
          <a:xfrm>
            <a:off x="1417637" y="4132815"/>
            <a:ext cx="3837800" cy="2164560"/>
          </a:xfrm>
          <a:prstGeom prst="rect">
            <a:avLst/>
          </a:prstGeom>
        </p:spPr>
      </p:pic>
      <p:pic>
        <p:nvPicPr>
          <p:cNvPr id="349" name="Picture 348"/>
          <p:cNvPicPr>
            <a:picLocks noChangeAspect="1"/>
          </p:cNvPicPr>
          <p:nvPr/>
        </p:nvPicPr>
        <p:blipFill>
          <a:blip r:embed="rId5"/>
          <a:stretch>
            <a:fillRect/>
          </a:stretch>
        </p:blipFill>
        <p:spPr>
          <a:xfrm>
            <a:off x="6675437" y="1893981"/>
            <a:ext cx="4738881" cy="1816745"/>
          </a:xfrm>
          <a:prstGeom prst="rect">
            <a:avLst/>
          </a:prstGeom>
        </p:spPr>
      </p:pic>
      <p:pic>
        <p:nvPicPr>
          <p:cNvPr id="474" name="Picture 473"/>
          <p:cNvPicPr>
            <a:picLocks noChangeAspect="1"/>
          </p:cNvPicPr>
          <p:nvPr/>
        </p:nvPicPr>
        <p:blipFill>
          <a:blip r:embed="rId6"/>
          <a:stretch>
            <a:fillRect/>
          </a:stretch>
        </p:blipFill>
        <p:spPr>
          <a:xfrm>
            <a:off x="6456595" y="4640262"/>
            <a:ext cx="5176564" cy="1347618"/>
          </a:xfrm>
          <a:prstGeom prst="rect">
            <a:avLst/>
          </a:prstGeom>
        </p:spPr>
      </p:pic>
    </p:spTree>
    <p:extLst>
      <p:ext uri="{BB962C8B-B14F-4D97-AF65-F5344CB8AC3E}">
        <p14:creationId xmlns:p14="http://schemas.microsoft.com/office/powerpoint/2010/main" val="12079867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Triggers and Bindings</a:t>
            </a:r>
          </a:p>
        </p:txBody>
      </p:sp>
      <p:pic>
        <p:nvPicPr>
          <p:cNvPr id="4" name="Picture 3"/>
          <p:cNvPicPr>
            <a:picLocks noChangeAspect="1"/>
          </p:cNvPicPr>
          <p:nvPr/>
        </p:nvPicPr>
        <p:blipFill>
          <a:blip r:embed="rId3"/>
          <a:stretch>
            <a:fillRect/>
          </a:stretch>
        </p:blipFill>
        <p:spPr>
          <a:xfrm>
            <a:off x="4618265" y="1363966"/>
            <a:ext cx="7133213" cy="5228483"/>
          </a:xfrm>
          <a:prstGeom prst="rect">
            <a:avLst/>
          </a:prstGeom>
          <a:ln>
            <a:solidFill>
              <a:schemeClr val="tx1"/>
            </a:solidFill>
          </a:ln>
        </p:spPr>
      </p:pic>
      <p:sp>
        <p:nvSpPr>
          <p:cNvPr id="5" name="Pentagon 4"/>
          <p:cNvSpPr/>
          <p:nvPr/>
        </p:nvSpPr>
        <p:spPr bwMode="auto">
          <a:xfrm>
            <a:off x="732615" y="2354425"/>
            <a:ext cx="3504703" cy="289519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Triggers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a:t>
            </a:r>
            <a:r>
              <a:rPr kumimoji="0" lang="en-US" sz="35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nd</a:t>
            </a:r>
            <a:endParaRPr kumimoji="0" lang="en-US" sz="3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Bindings</a:t>
            </a:r>
          </a:p>
        </p:txBody>
      </p:sp>
    </p:spTree>
    <p:extLst>
      <p:ext uri="{BB962C8B-B14F-4D97-AF65-F5344CB8AC3E}">
        <p14:creationId xmlns:p14="http://schemas.microsoft.com/office/powerpoint/2010/main" val="14129068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4" name="Picture 3"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115" y="4051849"/>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748" y="4293953"/>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Shawn\Pictures\mvplogo.gif"/>
          <p:cNvPicPr>
            <a:picLocks noChangeAspect="1" noChangeArrowheads="1"/>
          </p:cNvPicPr>
          <p:nvPr/>
        </p:nvPicPr>
        <p:blipFill>
          <a:blip r:embed="rId4" cstate="print"/>
          <a:srcRect/>
          <a:stretch>
            <a:fillRect/>
          </a:stretch>
        </p:blipFill>
        <p:spPr bwMode="auto">
          <a:xfrm>
            <a:off x="341220" y="4354272"/>
            <a:ext cx="1497165" cy="2343390"/>
          </a:xfrm>
          <a:prstGeom prst="rect">
            <a:avLst/>
          </a:prstGeom>
          <a:noFill/>
          <a:ln w="9525">
            <a:noFill/>
            <a:miter lim="800000"/>
            <a:headEnd/>
            <a:tailEnd/>
          </a:ln>
        </p:spPr>
      </p:pic>
      <p:pic>
        <p:nvPicPr>
          <p:cNvPr id="7" name="Picture 6" descr="C:\Users\Shawn\Pictures\FloridaTech_seal.gif"/>
          <p:cNvPicPr>
            <a:picLocks noChangeAspect="1" noChangeArrowheads="1"/>
          </p:cNvPicPr>
          <p:nvPr/>
        </p:nvPicPr>
        <p:blipFill>
          <a:blip r:embed="rId5" cstate="print"/>
          <a:srcRect/>
          <a:stretch>
            <a:fillRect/>
          </a:stretch>
        </p:blipFill>
        <p:spPr bwMode="auto">
          <a:xfrm>
            <a:off x="2265115" y="5386314"/>
            <a:ext cx="1533153" cy="1188194"/>
          </a:xfrm>
          <a:prstGeom prst="rect">
            <a:avLst/>
          </a:prstGeom>
          <a:noFill/>
          <a:ln w="9525">
            <a:noFill/>
            <a:miter lim="800000"/>
            <a:headEnd/>
            <a:tailEnd/>
          </a:ln>
        </p:spPr>
      </p:pic>
      <p:pic>
        <p:nvPicPr>
          <p:cNvPr id="8" name="Picture 7"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5399" y="4612433"/>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24999" y="5673478"/>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3904" y="5590904"/>
            <a:ext cx="2951350" cy="11067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9"/>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Sr. Technical Evangelist</a:t>
            </a:r>
          </a:p>
          <a:p>
            <a:pPr>
              <a:spcBef>
                <a:spcPts val="600"/>
              </a:spcBef>
              <a:spcAft>
                <a:spcPts val="600"/>
              </a:spcAft>
            </a:pPr>
            <a:r>
              <a:rPr lang="en-US" sz="2000" dirty="0">
                <a:solidFill>
                  <a:schemeClr val="tx1"/>
                </a:solidFill>
                <a:ea typeface="Segoe UI Light" charset="0"/>
                <a:cs typeface="Segoe UI Light" charset="0"/>
              </a:rPr>
              <a:t>Microsoft – US Developer Experience</a:t>
            </a:r>
          </a:p>
          <a:p>
            <a:pPr>
              <a:spcBef>
                <a:spcPts val="600"/>
              </a:spcBef>
              <a:spcAft>
                <a:spcPts val="600"/>
              </a:spcAft>
            </a:pPr>
            <a:r>
              <a:rPr lang="en-US" sz="2000" u="sng" dirty="0">
                <a:solidFill>
                  <a:schemeClr val="bg1"/>
                </a:solidFill>
                <a:hlinkClick r:id="rId10"/>
              </a:rPr>
              <a:t>sweisfel@microsoft.com</a:t>
            </a:r>
            <a:r>
              <a:rPr lang="en-US" sz="2000" u="sng" dirty="0">
                <a:solidFill>
                  <a:schemeClr val="bg1"/>
                </a:solidFill>
              </a:rPr>
              <a:t> </a:t>
            </a:r>
            <a:endParaRPr lang="en-US" sz="2000"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Austin, TX</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5" name="Text Placeholder 4"/>
          <p:cNvSpPr>
            <a:spLocks noGrp="1"/>
          </p:cNvSpPr>
          <p:nvPr>
            <p:ph type="body" sz="quarter" idx="10"/>
          </p:nvPr>
        </p:nvSpPr>
        <p:spPr>
          <a:xfrm>
            <a:off x="274702" y="1211287"/>
            <a:ext cx="11888787" cy="683264"/>
          </a:xfrm>
        </p:spPr>
        <p:txBody>
          <a:bodyPr/>
          <a:lstStyle/>
          <a:p>
            <a:r>
              <a:rPr lang="en-US" dirty="0"/>
              <a:t>Simple http service</a:t>
            </a:r>
          </a:p>
        </p:txBody>
      </p:sp>
    </p:spTree>
    <p:extLst>
      <p:ext uri="{BB962C8B-B14F-4D97-AF65-F5344CB8AC3E}">
        <p14:creationId xmlns:p14="http://schemas.microsoft.com/office/powerpoint/2010/main" val="60619064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929759"/>
          </a:xfrm>
        </p:spPr>
        <p:txBody>
          <a:bodyPr/>
          <a:lstStyle/>
          <a:p>
            <a:r>
              <a:rPr lang="en-US" dirty="0"/>
              <a:t>Microservice Design patterns</a:t>
            </a:r>
            <a:br>
              <a:rPr lang="en-US" dirty="0"/>
            </a:br>
            <a:r>
              <a:rPr lang="en-US" sz="5400" dirty="0"/>
              <a:t>(technology agnostic)</a:t>
            </a:r>
            <a:endParaRPr lang="en-US" dirty="0"/>
          </a:p>
        </p:txBody>
      </p:sp>
      <p:sp>
        <p:nvSpPr>
          <p:cNvPr id="5" name="Rectangle 4"/>
          <p:cNvSpPr/>
          <p:nvPr/>
        </p:nvSpPr>
        <p:spPr>
          <a:xfrm>
            <a:off x="350837" y="5554662"/>
            <a:ext cx="6340325" cy="923330"/>
          </a:xfrm>
          <a:prstGeom prst="rect">
            <a:avLst/>
          </a:prstGeom>
        </p:spPr>
        <p:txBody>
          <a:bodyPr wrap="none">
            <a:spAutoFit/>
          </a:bodyPr>
          <a:lstStyle/>
          <a:p>
            <a:r>
              <a:rPr lang="en-US" dirty="0"/>
              <a:t>Source:</a:t>
            </a:r>
          </a:p>
          <a:p>
            <a:r>
              <a:rPr lang="en-US" dirty="0"/>
              <a:t>https://dzone.com/articles/microservice-design-patterns</a:t>
            </a:r>
          </a:p>
          <a:p>
            <a:r>
              <a:rPr lang="en-US" dirty="0"/>
              <a:t>https://docs.microsoft.com/en-us/azure/architecture/patterns/</a:t>
            </a:r>
            <a:endParaRPr lang="en-US" dirty="0"/>
          </a:p>
        </p:txBody>
      </p:sp>
    </p:spTree>
    <p:extLst>
      <p:ext uri="{BB962C8B-B14F-4D97-AF65-F5344CB8AC3E}">
        <p14:creationId xmlns:p14="http://schemas.microsoft.com/office/powerpoint/2010/main" val="253667561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Aggregator/Proxy Microservice pattern</a:t>
            </a:r>
            <a:endParaRPr lang="en-US" dirty="0"/>
          </a:p>
        </p:txBody>
      </p:sp>
      <p:grpSp>
        <p:nvGrpSpPr>
          <p:cNvPr id="134" name="Group 133"/>
          <p:cNvGrpSpPr/>
          <p:nvPr/>
        </p:nvGrpSpPr>
        <p:grpSpPr>
          <a:xfrm>
            <a:off x="1587483" y="2157167"/>
            <a:ext cx="9448678" cy="4229568"/>
            <a:chOff x="291704" y="2115062"/>
            <a:chExt cx="9264251" cy="4147012"/>
          </a:xfrm>
        </p:grpSpPr>
        <p:sp>
          <p:nvSpPr>
            <p:cNvPr id="135" name="Rectangle 134"/>
            <p:cNvSpPr/>
            <p:nvPr/>
          </p:nvSpPr>
          <p:spPr bwMode="auto">
            <a:xfrm>
              <a:off x="457200" y="2125663"/>
              <a:ext cx="1341437" cy="91440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Load balancer</a:t>
              </a:r>
            </a:p>
          </p:txBody>
        </p:sp>
        <p:cxnSp>
          <p:nvCxnSpPr>
            <p:cNvPr id="136" name="Straight Arrow Connector 135"/>
            <p:cNvCxnSpPr>
              <a:cxnSpLocks/>
            </p:cNvCxnSpPr>
            <p:nvPr/>
          </p:nvCxnSpPr>
          <p:spPr>
            <a:xfrm>
              <a:off x="1127918" y="3129655"/>
              <a:ext cx="0" cy="566387"/>
            </a:xfrm>
            <a:prstGeom prst="straightConnector1">
              <a:avLst/>
            </a:prstGeom>
            <a:noFill/>
            <a:ln w="25400" cap="rnd" cmpd="sng" algn="ctr">
              <a:solidFill>
                <a:srgbClr val="737373"/>
              </a:solidFill>
              <a:prstDash val="solid"/>
              <a:headEnd type="none"/>
              <a:tailEnd type="arrow" w="lg" len="med"/>
            </a:ln>
            <a:effectLst/>
          </p:spPr>
        </p:cxnSp>
        <p:grpSp>
          <p:nvGrpSpPr>
            <p:cNvPr id="137" name="Group 136"/>
            <p:cNvGrpSpPr/>
            <p:nvPr/>
          </p:nvGrpSpPr>
          <p:grpSpPr>
            <a:xfrm>
              <a:off x="291704" y="3785634"/>
              <a:ext cx="1811734" cy="1075291"/>
              <a:chOff x="291704" y="3785634"/>
              <a:chExt cx="1811734" cy="1075291"/>
            </a:xfrm>
          </p:grpSpPr>
          <p:sp>
            <p:nvSpPr>
              <p:cNvPr id="165" name="Rectangle 164"/>
              <p:cNvSpPr/>
              <p:nvPr/>
            </p:nvSpPr>
            <p:spPr bwMode="auto">
              <a:xfrm>
                <a:off x="291704" y="3946524"/>
                <a:ext cx="164623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6" name="Rectangle 165"/>
              <p:cNvSpPr/>
              <p:nvPr/>
            </p:nvSpPr>
            <p:spPr bwMode="auto">
              <a:xfrm>
                <a:off x="457200" y="3785634"/>
                <a:ext cx="164623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Aggregator</a:t>
                </a:r>
              </a:p>
            </p:txBody>
          </p:sp>
        </p:grpSp>
        <p:cxnSp>
          <p:nvCxnSpPr>
            <p:cNvPr id="138" name="Straight Arrow Connector 137"/>
            <p:cNvCxnSpPr>
              <a:cxnSpLocks/>
            </p:cNvCxnSpPr>
            <p:nvPr/>
          </p:nvCxnSpPr>
          <p:spPr>
            <a:xfrm flipH="1">
              <a:off x="2269846" y="2582863"/>
              <a:ext cx="925792" cy="974204"/>
            </a:xfrm>
            <a:prstGeom prst="straightConnector1">
              <a:avLst/>
            </a:prstGeom>
            <a:noFill/>
            <a:ln w="25400" cap="rnd" cmpd="sng" algn="ctr">
              <a:solidFill>
                <a:srgbClr val="737373"/>
              </a:solidFill>
              <a:prstDash val="solid"/>
              <a:headEnd type="arrow" w="lg" len="med"/>
              <a:tailEnd type="arrow" w="lg" len="med"/>
            </a:ln>
            <a:effectLst/>
          </p:spPr>
        </p:cxnSp>
        <p:cxnSp>
          <p:nvCxnSpPr>
            <p:cNvPr id="139" name="Straight Arrow Connector 138"/>
            <p:cNvCxnSpPr>
              <a:cxnSpLocks/>
            </p:cNvCxnSpPr>
            <p:nvPr/>
          </p:nvCxnSpPr>
          <p:spPr>
            <a:xfrm flipH="1" flipV="1">
              <a:off x="2269846" y="4859953"/>
              <a:ext cx="925792" cy="974204"/>
            </a:xfrm>
            <a:prstGeom prst="straightConnector1">
              <a:avLst/>
            </a:prstGeom>
            <a:noFill/>
            <a:ln w="25400" cap="rnd" cmpd="sng" algn="ctr">
              <a:solidFill>
                <a:srgbClr val="737373"/>
              </a:solidFill>
              <a:prstDash val="solid"/>
              <a:headEnd type="arrow"/>
              <a:tailEnd type="arrow" w="lg" len="med"/>
            </a:ln>
            <a:effectLst/>
          </p:spPr>
        </p:cxnSp>
        <p:cxnSp>
          <p:nvCxnSpPr>
            <p:cNvPr id="140" name="Straight Arrow Connector 139"/>
            <p:cNvCxnSpPr>
              <a:cxnSpLocks/>
            </p:cNvCxnSpPr>
            <p:nvPr/>
          </p:nvCxnSpPr>
          <p:spPr>
            <a:xfrm>
              <a:off x="2269846" y="4290360"/>
              <a:ext cx="972404" cy="0"/>
            </a:xfrm>
            <a:prstGeom prst="straightConnector1">
              <a:avLst/>
            </a:prstGeom>
            <a:noFill/>
            <a:ln w="25400" cap="rnd" cmpd="sng" algn="ctr">
              <a:solidFill>
                <a:srgbClr val="737373"/>
              </a:solidFill>
              <a:prstDash val="solid"/>
              <a:headEnd type="arrow" w="lg" len="med"/>
              <a:tailEnd type="arrow" w="lg" len="med"/>
            </a:ln>
            <a:effectLst/>
          </p:spPr>
        </p:cxnSp>
        <p:grpSp>
          <p:nvGrpSpPr>
            <p:cNvPr id="141" name="Group 140"/>
            <p:cNvGrpSpPr/>
            <p:nvPr/>
          </p:nvGrpSpPr>
          <p:grpSpPr>
            <a:xfrm>
              <a:off x="3368873" y="2115062"/>
              <a:ext cx="2023864" cy="1077949"/>
              <a:chOff x="3368873" y="2115062"/>
              <a:chExt cx="2023864" cy="1077949"/>
            </a:xfrm>
          </p:grpSpPr>
          <p:sp>
            <p:nvSpPr>
              <p:cNvPr id="162" name="Rectangle 161"/>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Rectangle 162"/>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A</a:t>
                </a:r>
              </a:p>
            </p:txBody>
          </p:sp>
        </p:grpSp>
        <p:grpSp>
          <p:nvGrpSpPr>
            <p:cNvPr id="142" name="Group 141"/>
            <p:cNvGrpSpPr/>
            <p:nvPr/>
          </p:nvGrpSpPr>
          <p:grpSpPr>
            <a:xfrm>
              <a:off x="3368873" y="3669612"/>
              <a:ext cx="2023864" cy="1077949"/>
              <a:chOff x="3368873" y="3669612"/>
              <a:chExt cx="2023864" cy="1077949"/>
            </a:xfrm>
          </p:grpSpPr>
          <p:sp>
            <p:nvSpPr>
              <p:cNvPr id="159" name="Rectangle 158"/>
              <p:cNvSpPr/>
              <p:nvPr/>
            </p:nvSpPr>
            <p:spPr bwMode="auto">
              <a:xfrm>
                <a:off x="3368873" y="366961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Rectangle 159"/>
              <p:cNvSpPr/>
              <p:nvPr/>
            </p:nvSpPr>
            <p:spPr bwMode="auto">
              <a:xfrm>
                <a:off x="3534369" y="383316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B</a:t>
                </a:r>
              </a:p>
            </p:txBody>
          </p:sp>
        </p:grpSp>
        <p:grpSp>
          <p:nvGrpSpPr>
            <p:cNvPr id="143" name="Group 142"/>
            <p:cNvGrpSpPr/>
            <p:nvPr/>
          </p:nvGrpSpPr>
          <p:grpSpPr>
            <a:xfrm>
              <a:off x="3368873" y="5184125"/>
              <a:ext cx="2023864" cy="1077949"/>
              <a:chOff x="3368873" y="5184125"/>
              <a:chExt cx="2023864" cy="1077949"/>
            </a:xfrm>
          </p:grpSpPr>
          <p:sp>
            <p:nvSpPr>
              <p:cNvPr id="156" name="Rectangle 155"/>
              <p:cNvSpPr/>
              <p:nvPr/>
            </p:nvSpPr>
            <p:spPr bwMode="auto">
              <a:xfrm>
                <a:off x="3368873" y="5184125"/>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Rectangle 156"/>
              <p:cNvSpPr/>
              <p:nvPr/>
            </p:nvSpPr>
            <p:spPr bwMode="auto">
              <a:xfrm>
                <a:off x="3534369" y="5347673"/>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C</a:t>
                </a:r>
              </a:p>
            </p:txBody>
          </p:sp>
        </p:grpSp>
        <p:cxnSp>
          <p:nvCxnSpPr>
            <p:cNvPr id="144" name="Straight Arrow Connector 143"/>
            <p:cNvCxnSpPr>
              <a:cxnSpLocks/>
            </p:cNvCxnSpPr>
            <p:nvPr/>
          </p:nvCxnSpPr>
          <p:spPr>
            <a:xfrm>
              <a:off x="5519737" y="4290360"/>
              <a:ext cx="901700" cy="0"/>
            </a:xfrm>
            <a:prstGeom prst="straightConnector1">
              <a:avLst/>
            </a:prstGeom>
            <a:noFill/>
            <a:ln w="25400" cap="rnd" cmpd="sng" algn="ctr">
              <a:solidFill>
                <a:srgbClr val="737373"/>
              </a:solidFill>
              <a:prstDash val="solid"/>
              <a:headEnd type="arrow" w="lg" len="med"/>
              <a:tailEnd type="arrow" w="lg" len="med"/>
            </a:ln>
            <a:effectLst/>
          </p:spPr>
        </p:cxnSp>
        <p:cxnSp>
          <p:nvCxnSpPr>
            <p:cNvPr id="145" name="Straight Arrow Connector 144"/>
            <p:cNvCxnSpPr>
              <a:cxnSpLocks/>
            </p:cNvCxnSpPr>
            <p:nvPr/>
          </p:nvCxnSpPr>
          <p:spPr>
            <a:xfrm>
              <a:off x="5519737" y="5804873"/>
              <a:ext cx="901700" cy="0"/>
            </a:xfrm>
            <a:prstGeom prst="straightConnector1">
              <a:avLst/>
            </a:prstGeom>
            <a:noFill/>
            <a:ln w="25400" cap="rnd" cmpd="sng" algn="ctr">
              <a:solidFill>
                <a:srgbClr val="737373"/>
              </a:solidFill>
              <a:prstDash val="solid"/>
              <a:headEnd type="arrow" w="lg" len="med"/>
              <a:tailEnd type="arrow" w="lg" len="med"/>
            </a:ln>
            <a:effectLst/>
          </p:spPr>
        </p:cxnSp>
        <p:cxnSp>
          <p:nvCxnSpPr>
            <p:cNvPr id="146" name="Straight Arrow Connector 145"/>
            <p:cNvCxnSpPr>
              <a:cxnSpLocks/>
            </p:cNvCxnSpPr>
            <p:nvPr/>
          </p:nvCxnSpPr>
          <p:spPr>
            <a:xfrm>
              <a:off x="5519737" y="2735810"/>
              <a:ext cx="901700" cy="0"/>
            </a:xfrm>
            <a:prstGeom prst="straightConnector1">
              <a:avLst/>
            </a:prstGeom>
            <a:noFill/>
            <a:ln w="25400" cap="rnd" cmpd="sng" algn="ctr">
              <a:solidFill>
                <a:srgbClr val="737373"/>
              </a:solidFill>
              <a:prstDash val="solid"/>
              <a:headEnd type="arrow" w="lg" len="med"/>
              <a:tailEnd type="arrow" w="lg" len="med"/>
            </a:ln>
            <a:effectLst/>
          </p:spPr>
        </p:cxnSp>
        <p:sp>
          <p:nvSpPr>
            <p:cNvPr id="147" name="Rectangle 146"/>
            <p:cNvSpPr/>
            <p:nvPr/>
          </p:nvSpPr>
          <p:spPr bwMode="auto">
            <a:xfrm>
              <a:off x="6555698" y="2277992"/>
              <a:ext cx="915018" cy="91501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48" name="Rectangle 147"/>
            <p:cNvSpPr/>
            <p:nvPr/>
          </p:nvSpPr>
          <p:spPr bwMode="auto">
            <a:xfrm>
              <a:off x="8640937" y="2277992"/>
              <a:ext cx="915018" cy="915019"/>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49" name="Straight Arrow Connector 148"/>
            <p:cNvCxnSpPr>
              <a:cxnSpLocks/>
            </p:cNvCxnSpPr>
            <p:nvPr/>
          </p:nvCxnSpPr>
          <p:spPr>
            <a:xfrm>
              <a:off x="7604977" y="2735810"/>
              <a:ext cx="901700" cy="0"/>
            </a:xfrm>
            <a:prstGeom prst="straightConnector1">
              <a:avLst/>
            </a:prstGeom>
            <a:noFill/>
            <a:ln w="25400" cap="rnd" cmpd="sng" algn="ctr">
              <a:solidFill>
                <a:srgbClr val="737373"/>
              </a:solidFill>
              <a:prstDash val="solid"/>
              <a:headEnd type="arrow" w="lg" len="med"/>
              <a:tailEnd type="arrow" w="lg" len="med"/>
            </a:ln>
            <a:effectLst/>
          </p:spPr>
        </p:cxnSp>
        <p:sp>
          <p:nvSpPr>
            <p:cNvPr id="150" name="Rectangle 149"/>
            <p:cNvSpPr/>
            <p:nvPr/>
          </p:nvSpPr>
          <p:spPr bwMode="auto">
            <a:xfrm>
              <a:off x="6555698" y="3845551"/>
              <a:ext cx="915018" cy="91501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51" name="Rectangle 150"/>
            <p:cNvSpPr/>
            <p:nvPr/>
          </p:nvSpPr>
          <p:spPr bwMode="auto">
            <a:xfrm>
              <a:off x="8640937" y="3845551"/>
              <a:ext cx="915018" cy="915019"/>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52" name="Straight Arrow Connector 151"/>
            <p:cNvCxnSpPr>
              <a:cxnSpLocks/>
            </p:cNvCxnSpPr>
            <p:nvPr/>
          </p:nvCxnSpPr>
          <p:spPr>
            <a:xfrm>
              <a:off x="7604977" y="4303369"/>
              <a:ext cx="901700" cy="0"/>
            </a:xfrm>
            <a:prstGeom prst="straightConnector1">
              <a:avLst/>
            </a:prstGeom>
            <a:noFill/>
            <a:ln w="25400" cap="rnd" cmpd="sng" algn="ctr">
              <a:solidFill>
                <a:srgbClr val="737373"/>
              </a:solidFill>
              <a:prstDash val="solid"/>
              <a:headEnd type="arrow" w="lg" len="med"/>
              <a:tailEnd type="arrow" w="lg" len="med"/>
            </a:ln>
            <a:effectLst/>
          </p:spPr>
        </p:cxnSp>
        <p:sp>
          <p:nvSpPr>
            <p:cNvPr id="153" name="Rectangle 152"/>
            <p:cNvSpPr/>
            <p:nvPr/>
          </p:nvSpPr>
          <p:spPr bwMode="auto">
            <a:xfrm>
              <a:off x="6555698" y="5347055"/>
              <a:ext cx="915018" cy="91501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54" name="Rectangle 153"/>
            <p:cNvSpPr/>
            <p:nvPr/>
          </p:nvSpPr>
          <p:spPr bwMode="auto">
            <a:xfrm>
              <a:off x="8640937" y="5347055"/>
              <a:ext cx="915018" cy="915019"/>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55" name="Straight Arrow Connector 154"/>
            <p:cNvCxnSpPr>
              <a:cxnSpLocks/>
            </p:cNvCxnSpPr>
            <p:nvPr/>
          </p:nvCxnSpPr>
          <p:spPr>
            <a:xfrm>
              <a:off x="7604977" y="5804873"/>
              <a:ext cx="901700" cy="0"/>
            </a:xfrm>
            <a:prstGeom prst="straightConnector1">
              <a:avLst/>
            </a:prstGeom>
            <a:noFill/>
            <a:ln w="25400" cap="rnd" cmpd="sng" algn="ctr">
              <a:solidFill>
                <a:srgbClr val="737373"/>
              </a:solidFill>
              <a:prstDash val="solid"/>
              <a:headEnd type="arrow" w="lg" len="med"/>
              <a:tailEnd type="arrow" w="lg" len="med"/>
            </a:ln>
            <a:effectLst/>
          </p:spPr>
        </p:cxnSp>
      </p:grpSp>
    </p:spTree>
    <p:extLst>
      <p:ext uri="{BB962C8B-B14F-4D97-AF65-F5344CB8AC3E}">
        <p14:creationId xmlns:p14="http://schemas.microsoft.com/office/powerpoint/2010/main" val="21525328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Chained Microservice pattern</a:t>
            </a:r>
            <a:endParaRPr lang="en-US" dirty="0"/>
          </a:p>
        </p:txBody>
      </p:sp>
      <p:grpSp>
        <p:nvGrpSpPr>
          <p:cNvPr id="36" name="Group 35"/>
          <p:cNvGrpSpPr/>
          <p:nvPr/>
        </p:nvGrpSpPr>
        <p:grpSpPr>
          <a:xfrm>
            <a:off x="1590841" y="2167979"/>
            <a:ext cx="9619646" cy="4283919"/>
            <a:chOff x="291704" y="2125663"/>
            <a:chExt cx="9431882" cy="4200302"/>
          </a:xfrm>
        </p:grpSpPr>
        <p:sp>
          <p:nvSpPr>
            <p:cNvPr id="37" name="Rectangle 36"/>
            <p:cNvSpPr/>
            <p:nvPr/>
          </p:nvSpPr>
          <p:spPr bwMode="auto">
            <a:xfrm>
              <a:off x="457200" y="2125663"/>
              <a:ext cx="1341437" cy="91440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Load balancer</a:t>
              </a:r>
            </a:p>
          </p:txBody>
        </p:sp>
        <p:grpSp>
          <p:nvGrpSpPr>
            <p:cNvPr id="38" name="Group 37"/>
            <p:cNvGrpSpPr/>
            <p:nvPr/>
          </p:nvGrpSpPr>
          <p:grpSpPr>
            <a:xfrm>
              <a:off x="291704" y="3796235"/>
              <a:ext cx="2023864" cy="1077949"/>
              <a:chOff x="3368873" y="2115062"/>
              <a:chExt cx="2023864" cy="1077949"/>
            </a:xfrm>
          </p:grpSpPr>
          <p:sp>
            <p:nvSpPr>
              <p:cNvPr id="62" name="Rectangle 61"/>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A</a:t>
                </a:r>
              </a:p>
            </p:txBody>
          </p:sp>
        </p:grpSp>
        <p:cxnSp>
          <p:nvCxnSpPr>
            <p:cNvPr id="39" name="Straight Arrow Connector 38"/>
            <p:cNvCxnSpPr>
              <a:cxnSpLocks/>
            </p:cNvCxnSpPr>
            <p:nvPr/>
          </p:nvCxnSpPr>
          <p:spPr>
            <a:xfrm>
              <a:off x="1127918" y="3129655"/>
              <a:ext cx="0" cy="566387"/>
            </a:xfrm>
            <a:prstGeom prst="straightConnector1">
              <a:avLst/>
            </a:prstGeom>
            <a:noFill/>
            <a:ln w="25400" cap="rnd" cmpd="sng" algn="ctr">
              <a:solidFill>
                <a:srgbClr val="737373"/>
              </a:solidFill>
              <a:prstDash val="solid"/>
              <a:headEnd type="none"/>
              <a:tailEnd type="arrow" w="lg" len="med"/>
            </a:ln>
            <a:effectLst/>
          </p:spPr>
        </p:cxnSp>
        <p:grpSp>
          <p:nvGrpSpPr>
            <p:cNvPr id="40" name="Group 39"/>
            <p:cNvGrpSpPr/>
            <p:nvPr/>
          </p:nvGrpSpPr>
          <p:grpSpPr>
            <a:xfrm>
              <a:off x="3872948" y="3796235"/>
              <a:ext cx="2023864" cy="1077949"/>
              <a:chOff x="3368873" y="3669612"/>
              <a:chExt cx="2023864" cy="1077949"/>
            </a:xfrm>
          </p:grpSpPr>
          <p:sp>
            <p:nvSpPr>
              <p:cNvPr id="59" name="Rectangle 58"/>
              <p:cNvSpPr/>
              <p:nvPr/>
            </p:nvSpPr>
            <p:spPr bwMode="auto">
              <a:xfrm>
                <a:off x="3368873" y="366961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3534369" y="383316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B</a:t>
                </a:r>
              </a:p>
            </p:txBody>
          </p:sp>
        </p:grpSp>
        <p:grpSp>
          <p:nvGrpSpPr>
            <p:cNvPr id="41" name="Group 40"/>
            <p:cNvGrpSpPr/>
            <p:nvPr/>
          </p:nvGrpSpPr>
          <p:grpSpPr>
            <a:xfrm>
              <a:off x="7454192" y="3796235"/>
              <a:ext cx="2023864" cy="1077949"/>
              <a:chOff x="3368873" y="5184125"/>
              <a:chExt cx="2023864" cy="1077949"/>
            </a:xfrm>
          </p:grpSpPr>
          <p:sp>
            <p:nvSpPr>
              <p:cNvPr id="56" name="Rectangle 55"/>
              <p:cNvSpPr/>
              <p:nvPr/>
            </p:nvSpPr>
            <p:spPr bwMode="auto">
              <a:xfrm>
                <a:off x="3368873" y="5184125"/>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3534369" y="5347673"/>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C</a:t>
                </a:r>
              </a:p>
            </p:txBody>
          </p:sp>
        </p:grpSp>
        <p:sp>
          <p:nvSpPr>
            <p:cNvPr id="42" name="Rectangle 41"/>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43" name="Rectangle 42"/>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44" name="Straight Arrow Connector 43"/>
            <p:cNvCxnSpPr>
              <a:cxnSpLocks/>
            </p:cNvCxnSpPr>
            <p:nvPr/>
          </p:nvCxnSpPr>
          <p:spPr>
            <a:xfrm>
              <a:off x="2529108" y="4416983"/>
              <a:ext cx="1130300" cy="0"/>
            </a:xfrm>
            <a:prstGeom prst="straightConnector1">
              <a:avLst/>
            </a:prstGeom>
            <a:noFill/>
            <a:ln w="25400" cap="rnd" cmpd="sng" algn="ctr">
              <a:solidFill>
                <a:srgbClr val="737373"/>
              </a:solidFill>
              <a:prstDash val="solid"/>
              <a:headEnd type="arrow" w="lg" len="med"/>
              <a:tailEnd type="arrow" w="lg" len="med"/>
            </a:ln>
            <a:effectLst/>
          </p:spPr>
        </p:cxnSp>
        <p:cxnSp>
          <p:nvCxnSpPr>
            <p:cNvPr id="45" name="Straight Arrow Connector 44"/>
            <p:cNvCxnSpPr>
              <a:cxnSpLocks/>
            </p:cNvCxnSpPr>
            <p:nvPr/>
          </p:nvCxnSpPr>
          <p:spPr>
            <a:xfrm>
              <a:off x="6110352" y="4416983"/>
              <a:ext cx="1130300" cy="0"/>
            </a:xfrm>
            <a:prstGeom prst="straightConnector1">
              <a:avLst/>
            </a:prstGeom>
            <a:noFill/>
            <a:ln w="25400" cap="rnd" cmpd="sng" algn="ctr">
              <a:solidFill>
                <a:srgbClr val="737373"/>
              </a:solidFill>
              <a:prstDash val="solid"/>
              <a:headEnd type="arrow" w="lg" len="med"/>
              <a:tailEnd type="arrow" w="lg" len="med"/>
            </a:ln>
            <a:effectLst/>
          </p:spPr>
        </p:cxnSp>
        <p:cxnSp>
          <p:nvCxnSpPr>
            <p:cNvPr id="46" name="Straight Arrow Connector 45"/>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47" name="Straight Arrow Connector 46"/>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sp>
          <p:nvSpPr>
            <p:cNvPr id="48" name="Rectangle 47"/>
            <p:cNvSpPr/>
            <p:nvPr/>
          </p:nvSpPr>
          <p:spPr bwMode="auto">
            <a:xfrm>
              <a:off x="3855244"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49" name="Rectangle 48"/>
            <p:cNvSpPr/>
            <p:nvPr/>
          </p:nvSpPr>
          <p:spPr bwMode="auto">
            <a:xfrm>
              <a:off x="5288072"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50" name="Straight Arrow Connector 49"/>
            <p:cNvCxnSpPr>
              <a:cxnSpLocks/>
            </p:cNvCxnSpPr>
            <p:nvPr/>
          </p:nvCxnSpPr>
          <p:spPr>
            <a:xfrm>
              <a:off x="4160044"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51" name="Straight Arrow Connector 50"/>
            <p:cNvCxnSpPr>
              <a:cxnSpLocks/>
            </p:cNvCxnSpPr>
            <p:nvPr/>
          </p:nvCxnSpPr>
          <p:spPr>
            <a:xfrm rot="16200000">
              <a:off x="4977716" y="5691187"/>
              <a:ext cx="0" cy="488950"/>
            </a:xfrm>
            <a:prstGeom prst="straightConnector1">
              <a:avLst/>
            </a:prstGeom>
            <a:noFill/>
            <a:ln w="25400" cap="rnd" cmpd="sng" algn="ctr">
              <a:solidFill>
                <a:srgbClr val="737373"/>
              </a:solidFill>
              <a:prstDash val="solid"/>
              <a:headEnd type="arrow" w="lg" len="med"/>
              <a:tailEnd type="arrow" w="lg" len="med"/>
            </a:ln>
            <a:effectLst/>
          </p:spPr>
        </p:cxnSp>
        <p:sp>
          <p:nvSpPr>
            <p:cNvPr id="52" name="Rectangle 51"/>
            <p:cNvSpPr/>
            <p:nvPr/>
          </p:nvSpPr>
          <p:spPr bwMode="auto">
            <a:xfrm>
              <a:off x="7478642"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53" name="Rectangle 52"/>
            <p:cNvSpPr/>
            <p:nvPr/>
          </p:nvSpPr>
          <p:spPr bwMode="auto">
            <a:xfrm>
              <a:off x="8911470"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54" name="Straight Arrow Connector 53"/>
            <p:cNvCxnSpPr>
              <a:cxnSpLocks/>
            </p:cNvCxnSpPr>
            <p:nvPr/>
          </p:nvCxnSpPr>
          <p:spPr>
            <a:xfrm>
              <a:off x="7783442"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55" name="Straight Arrow Connector 54"/>
            <p:cNvCxnSpPr>
              <a:cxnSpLocks/>
            </p:cNvCxnSpPr>
            <p:nvPr/>
          </p:nvCxnSpPr>
          <p:spPr>
            <a:xfrm rot="16200000">
              <a:off x="8601114"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spTree>
    <p:extLst>
      <p:ext uri="{BB962C8B-B14F-4D97-AF65-F5344CB8AC3E}">
        <p14:creationId xmlns:p14="http://schemas.microsoft.com/office/powerpoint/2010/main" val="332962989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Branch Microservice pattern</a:t>
            </a:r>
            <a:endParaRPr lang="en-US" dirty="0"/>
          </a:p>
        </p:txBody>
      </p:sp>
      <p:grpSp>
        <p:nvGrpSpPr>
          <p:cNvPr id="32" name="Group 31"/>
          <p:cNvGrpSpPr/>
          <p:nvPr/>
        </p:nvGrpSpPr>
        <p:grpSpPr>
          <a:xfrm>
            <a:off x="1703207" y="1990363"/>
            <a:ext cx="8885258" cy="4840633"/>
            <a:chOff x="402009" y="1951514"/>
            <a:chExt cx="8711828" cy="4746149"/>
          </a:xfrm>
        </p:grpSpPr>
        <p:sp>
          <p:nvSpPr>
            <p:cNvPr id="33" name="Freeform: Shape 32"/>
            <p:cNvSpPr/>
            <p:nvPr/>
          </p:nvSpPr>
          <p:spPr bwMode="auto">
            <a:xfrm>
              <a:off x="3932238" y="1951514"/>
              <a:ext cx="5181599" cy="4746149"/>
            </a:xfrm>
            <a:custGeom>
              <a:avLst/>
              <a:gdLst>
                <a:gd name="connsiteX0" fmla="*/ 2438400 w 5267633"/>
                <a:gd name="connsiteY0" fmla="*/ 2002949 h 4746149"/>
                <a:gd name="connsiteX1" fmla="*/ 5267633 w 5267633"/>
                <a:gd name="connsiteY1" fmla="*/ 2002949 h 4746149"/>
                <a:gd name="connsiteX2" fmla="*/ 5267633 w 5267633"/>
                <a:gd name="connsiteY2" fmla="*/ 4746149 h 4746149"/>
                <a:gd name="connsiteX3" fmla="*/ 2438400 w 5267633"/>
                <a:gd name="connsiteY3" fmla="*/ 4746149 h 4746149"/>
                <a:gd name="connsiteX4" fmla="*/ 0 w 5267633"/>
                <a:gd name="connsiteY4" fmla="*/ 0 h 4746149"/>
                <a:gd name="connsiteX5" fmla="*/ 2438399 w 5267633"/>
                <a:gd name="connsiteY5" fmla="*/ 0 h 4746149"/>
                <a:gd name="connsiteX6" fmla="*/ 2438399 w 5267633"/>
                <a:gd name="connsiteY6" fmla="*/ 4746149 h 4746149"/>
                <a:gd name="connsiteX7" fmla="*/ 0 w 5267633"/>
                <a:gd name="connsiteY7" fmla="*/ 4746149 h 474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7633" h="4746149">
                  <a:moveTo>
                    <a:pt x="2438400" y="2002949"/>
                  </a:moveTo>
                  <a:lnTo>
                    <a:pt x="5267633" y="2002949"/>
                  </a:lnTo>
                  <a:lnTo>
                    <a:pt x="5267633" y="4746149"/>
                  </a:lnTo>
                  <a:lnTo>
                    <a:pt x="2438400" y="4746149"/>
                  </a:lnTo>
                  <a:close/>
                  <a:moveTo>
                    <a:pt x="0" y="0"/>
                  </a:moveTo>
                  <a:lnTo>
                    <a:pt x="2438399" y="0"/>
                  </a:lnTo>
                  <a:lnTo>
                    <a:pt x="2438399" y="4746149"/>
                  </a:lnTo>
                  <a:lnTo>
                    <a:pt x="0" y="4746149"/>
                  </a:lnTo>
                  <a:close/>
                </a:path>
              </a:pathLst>
            </a:cu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Rectangle 33"/>
            <p:cNvSpPr/>
            <p:nvPr/>
          </p:nvSpPr>
          <p:spPr bwMode="auto">
            <a:xfrm>
              <a:off x="457200" y="2125663"/>
              <a:ext cx="1341437" cy="91440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Load balancer</a:t>
              </a:r>
            </a:p>
          </p:txBody>
        </p:sp>
        <p:cxnSp>
          <p:nvCxnSpPr>
            <p:cNvPr id="35" name="Straight Arrow Connector 34"/>
            <p:cNvCxnSpPr>
              <a:cxnSpLocks/>
            </p:cNvCxnSpPr>
            <p:nvPr/>
          </p:nvCxnSpPr>
          <p:spPr>
            <a:xfrm>
              <a:off x="1127918" y="3129655"/>
              <a:ext cx="0" cy="566387"/>
            </a:xfrm>
            <a:prstGeom prst="straightConnector1">
              <a:avLst/>
            </a:prstGeom>
            <a:noFill/>
            <a:ln w="25400" cap="rnd" cmpd="sng" algn="ctr">
              <a:solidFill>
                <a:srgbClr val="737373"/>
              </a:solidFill>
              <a:prstDash val="solid"/>
              <a:headEnd type="none"/>
              <a:tailEnd type="arrow" w="lg" len="med"/>
            </a:ln>
            <a:effectLst/>
          </p:spPr>
        </p:cxnSp>
        <p:grpSp>
          <p:nvGrpSpPr>
            <p:cNvPr id="65" name="Group 64"/>
            <p:cNvGrpSpPr/>
            <p:nvPr/>
          </p:nvGrpSpPr>
          <p:grpSpPr>
            <a:xfrm>
              <a:off x="402009" y="3917342"/>
              <a:ext cx="1853828" cy="2035386"/>
              <a:chOff x="291704" y="3796235"/>
              <a:chExt cx="2304077" cy="2529730"/>
            </a:xfrm>
          </p:grpSpPr>
          <p:grpSp>
            <p:nvGrpSpPr>
              <p:cNvPr id="96" name="Group 95"/>
              <p:cNvGrpSpPr/>
              <p:nvPr/>
            </p:nvGrpSpPr>
            <p:grpSpPr>
              <a:xfrm>
                <a:off x="291704" y="3796235"/>
                <a:ext cx="2023864" cy="1077949"/>
                <a:chOff x="3368873" y="2115062"/>
                <a:chExt cx="2023864" cy="1077949"/>
              </a:xfrm>
            </p:grpSpPr>
            <p:sp>
              <p:nvSpPr>
                <p:cNvPr id="101" name="Rectangle 100"/>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Rectangle 101"/>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A</a:t>
                  </a:r>
                </a:p>
              </p:txBody>
            </p:sp>
          </p:grpSp>
          <p:sp>
            <p:nvSpPr>
              <p:cNvPr id="97" name="Rectangle 96"/>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98" name="Rectangle 97"/>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99" name="Straight Arrow Connector 98"/>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100" name="Straight Arrow Connector 99"/>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cxnSp>
          <p:nvCxnSpPr>
            <p:cNvPr id="66" name="Straight Arrow Connector 65"/>
            <p:cNvCxnSpPr>
              <a:cxnSpLocks/>
            </p:cNvCxnSpPr>
            <p:nvPr/>
          </p:nvCxnSpPr>
          <p:spPr>
            <a:xfrm flipH="1">
              <a:off x="2300530" y="2765111"/>
              <a:ext cx="1631708" cy="1714603"/>
            </a:xfrm>
            <a:prstGeom prst="straightConnector1">
              <a:avLst/>
            </a:prstGeom>
            <a:noFill/>
            <a:ln w="25400" cap="rnd" cmpd="sng" algn="ctr">
              <a:solidFill>
                <a:srgbClr val="737373"/>
              </a:solidFill>
              <a:prstDash val="solid"/>
              <a:headEnd type="arrow" w="lg" len="med"/>
              <a:tailEnd type="arrow" w="lg" len="med"/>
            </a:ln>
            <a:effectLst/>
          </p:spPr>
        </p:cxnSp>
        <p:cxnSp>
          <p:nvCxnSpPr>
            <p:cNvPr id="67" name="Straight Arrow Connector 66"/>
            <p:cNvCxnSpPr>
              <a:cxnSpLocks/>
            </p:cNvCxnSpPr>
            <p:nvPr/>
          </p:nvCxnSpPr>
          <p:spPr>
            <a:xfrm>
              <a:off x="2300530" y="4868863"/>
              <a:ext cx="1631708" cy="0"/>
            </a:xfrm>
            <a:prstGeom prst="straightConnector1">
              <a:avLst/>
            </a:prstGeom>
            <a:noFill/>
            <a:ln w="25400" cap="rnd" cmpd="sng" algn="ctr">
              <a:solidFill>
                <a:srgbClr val="737373"/>
              </a:solidFill>
              <a:prstDash val="solid"/>
              <a:headEnd type="arrow" w="lg" len="med"/>
              <a:tailEnd type="arrow" w="lg" len="med"/>
            </a:ln>
            <a:effectLst/>
          </p:spPr>
        </p:cxnSp>
        <p:grpSp>
          <p:nvGrpSpPr>
            <p:cNvPr id="68" name="Group 67"/>
            <p:cNvGrpSpPr/>
            <p:nvPr/>
          </p:nvGrpSpPr>
          <p:grpSpPr>
            <a:xfrm>
              <a:off x="4160837" y="2125663"/>
              <a:ext cx="1853828" cy="2035386"/>
              <a:chOff x="291704" y="3796235"/>
              <a:chExt cx="2304077" cy="2529730"/>
            </a:xfrm>
          </p:grpSpPr>
          <p:grpSp>
            <p:nvGrpSpPr>
              <p:cNvPr id="88" name="Group 87"/>
              <p:cNvGrpSpPr/>
              <p:nvPr/>
            </p:nvGrpSpPr>
            <p:grpSpPr>
              <a:xfrm>
                <a:off x="291704" y="3796235"/>
                <a:ext cx="2023864" cy="1077949"/>
                <a:chOff x="3368873" y="2115062"/>
                <a:chExt cx="2023864" cy="1077949"/>
              </a:xfrm>
            </p:grpSpPr>
            <p:sp>
              <p:nvSpPr>
                <p:cNvPr id="93" name="Rectangle 92"/>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Rectangle 93"/>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B</a:t>
                  </a:r>
                </a:p>
              </p:txBody>
            </p:sp>
          </p:grpSp>
          <p:sp>
            <p:nvSpPr>
              <p:cNvPr id="89" name="Rectangle 88"/>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90" name="Rectangle 89"/>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91" name="Straight Arrow Connector 90"/>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92" name="Straight Arrow Connector 91"/>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grpSp>
          <p:nvGrpSpPr>
            <p:cNvPr id="69" name="Group 68"/>
            <p:cNvGrpSpPr/>
            <p:nvPr/>
          </p:nvGrpSpPr>
          <p:grpSpPr>
            <a:xfrm>
              <a:off x="4160837" y="4479714"/>
              <a:ext cx="2611437" cy="2035386"/>
              <a:chOff x="291704" y="3796235"/>
              <a:chExt cx="3245691" cy="2529730"/>
            </a:xfrm>
          </p:grpSpPr>
          <p:grpSp>
            <p:nvGrpSpPr>
              <p:cNvPr id="79" name="Group 78"/>
              <p:cNvGrpSpPr/>
              <p:nvPr/>
            </p:nvGrpSpPr>
            <p:grpSpPr>
              <a:xfrm>
                <a:off x="291704" y="3796235"/>
                <a:ext cx="2023864" cy="1077949"/>
                <a:chOff x="3368873" y="2115062"/>
                <a:chExt cx="2023864" cy="1077949"/>
              </a:xfrm>
            </p:grpSpPr>
            <p:sp>
              <p:nvSpPr>
                <p:cNvPr id="85" name="Rectangle 84"/>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Rectangle 85"/>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C</a:t>
                  </a:r>
                </a:p>
              </p:txBody>
            </p:sp>
          </p:grpSp>
          <p:sp>
            <p:nvSpPr>
              <p:cNvPr id="80" name="Rectangle 79"/>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81" name="Rectangle 80"/>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82" name="Straight Arrow Connector 81"/>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83" name="Straight Arrow Connector 82"/>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84" name="Straight Arrow Connector 83"/>
              <p:cNvCxnSpPr>
                <a:cxnSpLocks/>
              </p:cNvCxnSpPr>
              <p:nvPr/>
            </p:nvCxnSpPr>
            <p:spPr>
              <a:xfrm>
                <a:off x="2595781" y="4404294"/>
                <a:ext cx="941614" cy="0"/>
              </a:xfrm>
              <a:prstGeom prst="straightConnector1">
                <a:avLst/>
              </a:prstGeom>
              <a:noFill/>
              <a:ln w="25400" cap="rnd" cmpd="sng" algn="ctr">
                <a:solidFill>
                  <a:srgbClr val="737373"/>
                </a:solidFill>
                <a:prstDash val="solid"/>
                <a:headEnd type="arrow" w="lg" len="med"/>
                <a:tailEnd type="arrow" w="lg" len="med"/>
              </a:ln>
              <a:effectLst/>
            </p:spPr>
          </p:cxnSp>
        </p:grpSp>
        <p:grpSp>
          <p:nvGrpSpPr>
            <p:cNvPr id="70" name="Group 69"/>
            <p:cNvGrpSpPr/>
            <p:nvPr/>
          </p:nvGrpSpPr>
          <p:grpSpPr>
            <a:xfrm>
              <a:off x="7047026" y="4479714"/>
              <a:ext cx="1853828" cy="2035386"/>
              <a:chOff x="291704" y="3796235"/>
              <a:chExt cx="2304077" cy="2529730"/>
            </a:xfrm>
          </p:grpSpPr>
          <p:grpSp>
            <p:nvGrpSpPr>
              <p:cNvPr id="71" name="Group 70"/>
              <p:cNvGrpSpPr/>
              <p:nvPr/>
            </p:nvGrpSpPr>
            <p:grpSpPr>
              <a:xfrm>
                <a:off x="291704" y="3796235"/>
                <a:ext cx="2023864" cy="1077949"/>
                <a:chOff x="3368873" y="2115062"/>
                <a:chExt cx="2023864" cy="1077949"/>
              </a:xfrm>
            </p:grpSpPr>
            <p:sp>
              <p:nvSpPr>
                <p:cNvPr id="76" name="Rectangle 75"/>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D</a:t>
                  </a:r>
                </a:p>
              </p:txBody>
            </p:sp>
          </p:grpSp>
          <p:sp>
            <p:nvSpPr>
              <p:cNvPr id="72" name="Rectangle 71"/>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73" name="Rectangle 72"/>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74" name="Straight Arrow Connector 73"/>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75" name="Straight Arrow Connector 74"/>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grpSp>
    </p:spTree>
    <p:extLst>
      <p:ext uri="{BB962C8B-B14F-4D97-AF65-F5344CB8AC3E}">
        <p14:creationId xmlns:p14="http://schemas.microsoft.com/office/powerpoint/2010/main" val="191476172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Shared data Microservice anti-pattern</a:t>
            </a:r>
            <a:endParaRPr lang="en-US" dirty="0"/>
          </a:p>
        </p:txBody>
      </p:sp>
      <p:grpSp>
        <p:nvGrpSpPr>
          <p:cNvPr id="46" name="Group 45"/>
          <p:cNvGrpSpPr/>
          <p:nvPr/>
        </p:nvGrpSpPr>
        <p:grpSpPr>
          <a:xfrm>
            <a:off x="1703207" y="1990363"/>
            <a:ext cx="8885258" cy="4840633"/>
            <a:chOff x="402009" y="1951514"/>
            <a:chExt cx="8711828" cy="4746149"/>
          </a:xfrm>
        </p:grpSpPr>
        <p:sp>
          <p:nvSpPr>
            <p:cNvPr id="47" name="Freeform: Shape 46"/>
            <p:cNvSpPr/>
            <p:nvPr/>
          </p:nvSpPr>
          <p:spPr bwMode="auto">
            <a:xfrm>
              <a:off x="3932238" y="1951514"/>
              <a:ext cx="5181599" cy="4746149"/>
            </a:xfrm>
            <a:custGeom>
              <a:avLst/>
              <a:gdLst>
                <a:gd name="connsiteX0" fmla="*/ 2438400 w 5267633"/>
                <a:gd name="connsiteY0" fmla="*/ 2002949 h 4746149"/>
                <a:gd name="connsiteX1" fmla="*/ 5267633 w 5267633"/>
                <a:gd name="connsiteY1" fmla="*/ 2002949 h 4746149"/>
                <a:gd name="connsiteX2" fmla="*/ 5267633 w 5267633"/>
                <a:gd name="connsiteY2" fmla="*/ 4746149 h 4746149"/>
                <a:gd name="connsiteX3" fmla="*/ 2438400 w 5267633"/>
                <a:gd name="connsiteY3" fmla="*/ 4746149 h 4746149"/>
                <a:gd name="connsiteX4" fmla="*/ 0 w 5267633"/>
                <a:gd name="connsiteY4" fmla="*/ 0 h 4746149"/>
                <a:gd name="connsiteX5" fmla="*/ 2438399 w 5267633"/>
                <a:gd name="connsiteY5" fmla="*/ 0 h 4746149"/>
                <a:gd name="connsiteX6" fmla="*/ 2438399 w 5267633"/>
                <a:gd name="connsiteY6" fmla="*/ 4746149 h 4746149"/>
                <a:gd name="connsiteX7" fmla="*/ 0 w 5267633"/>
                <a:gd name="connsiteY7" fmla="*/ 4746149 h 474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7633" h="4746149">
                  <a:moveTo>
                    <a:pt x="2438400" y="2002949"/>
                  </a:moveTo>
                  <a:lnTo>
                    <a:pt x="5267633" y="2002949"/>
                  </a:lnTo>
                  <a:lnTo>
                    <a:pt x="5267633" y="4746149"/>
                  </a:lnTo>
                  <a:lnTo>
                    <a:pt x="2438400" y="4746149"/>
                  </a:lnTo>
                  <a:close/>
                  <a:moveTo>
                    <a:pt x="0" y="0"/>
                  </a:moveTo>
                  <a:lnTo>
                    <a:pt x="2438399" y="0"/>
                  </a:lnTo>
                  <a:lnTo>
                    <a:pt x="2438399" y="4746149"/>
                  </a:lnTo>
                  <a:lnTo>
                    <a:pt x="0" y="4746149"/>
                  </a:lnTo>
                  <a:close/>
                </a:path>
              </a:pathLst>
            </a:cu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Rectangle 47"/>
            <p:cNvSpPr/>
            <p:nvPr/>
          </p:nvSpPr>
          <p:spPr bwMode="auto">
            <a:xfrm>
              <a:off x="457200" y="2125663"/>
              <a:ext cx="1341437" cy="91440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Load balancer</a:t>
              </a:r>
            </a:p>
          </p:txBody>
        </p:sp>
        <p:cxnSp>
          <p:nvCxnSpPr>
            <p:cNvPr id="49" name="Straight Arrow Connector 48"/>
            <p:cNvCxnSpPr>
              <a:cxnSpLocks/>
            </p:cNvCxnSpPr>
            <p:nvPr/>
          </p:nvCxnSpPr>
          <p:spPr>
            <a:xfrm>
              <a:off x="1127918" y="3129655"/>
              <a:ext cx="0" cy="566387"/>
            </a:xfrm>
            <a:prstGeom prst="straightConnector1">
              <a:avLst/>
            </a:prstGeom>
            <a:noFill/>
            <a:ln w="25400" cap="rnd" cmpd="sng" algn="ctr">
              <a:solidFill>
                <a:srgbClr val="737373"/>
              </a:solidFill>
              <a:prstDash val="solid"/>
              <a:headEnd type="none"/>
              <a:tailEnd type="arrow" w="lg" len="med"/>
            </a:ln>
            <a:effectLst/>
          </p:spPr>
        </p:cxnSp>
        <p:grpSp>
          <p:nvGrpSpPr>
            <p:cNvPr id="50" name="Group 49"/>
            <p:cNvGrpSpPr/>
            <p:nvPr/>
          </p:nvGrpSpPr>
          <p:grpSpPr>
            <a:xfrm>
              <a:off x="402009" y="3917342"/>
              <a:ext cx="1853828" cy="2035386"/>
              <a:chOff x="291704" y="3796235"/>
              <a:chExt cx="2304077" cy="2529730"/>
            </a:xfrm>
          </p:grpSpPr>
          <p:grpSp>
            <p:nvGrpSpPr>
              <p:cNvPr id="118" name="Group 117"/>
              <p:cNvGrpSpPr/>
              <p:nvPr/>
            </p:nvGrpSpPr>
            <p:grpSpPr>
              <a:xfrm>
                <a:off x="291704" y="3796235"/>
                <a:ext cx="2023864" cy="1077949"/>
                <a:chOff x="3368873" y="2115062"/>
                <a:chExt cx="2023864" cy="1077949"/>
              </a:xfrm>
            </p:grpSpPr>
            <p:sp>
              <p:nvSpPr>
                <p:cNvPr id="123" name="Rectangle 122"/>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A</a:t>
                  </a:r>
                </a:p>
              </p:txBody>
            </p:sp>
          </p:grpSp>
          <p:sp>
            <p:nvSpPr>
              <p:cNvPr id="119" name="Rectangle 118"/>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20" name="Rectangle 119"/>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21" name="Straight Arrow Connector 120"/>
              <p:cNvCxnSpPr>
                <a:cxnSpLocks/>
              </p:cNvCxnSpPr>
              <p:nvPr/>
            </p:nvCxnSpPr>
            <p:spPr>
              <a:xfrm>
                <a:off x="655637" y="4964112"/>
                <a:ext cx="0" cy="488950"/>
              </a:xfrm>
              <a:prstGeom prst="straightConnector1">
                <a:avLst/>
              </a:prstGeom>
              <a:noFill/>
              <a:ln w="25400" cap="rnd" cmpd="sng" algn="ctr">
                <a:solidFill>
                  <a:srgbClr val="A80000"/>
                </a:solidFill>
                <a:prstDash val="solid"/>
                <a:headEnd type="arrow" w="lg" len="med"/>
                <a:tailEnd type="arrow" w="lg" len="med"/>
              </a:ln>
              <a:effectLst/>
            </p:spPr>
          </p:cxnSp>
          <p:cxnSp>
            <p:nvCxnSpPr>
              <p:cNvPr id="122" name="Straight Arrow Connector 121"/>
              <p:cNvCxnSpPr>
                <a:cxnSpLocks/>
              </p:cNvCxnSpPr>
              <p:nvPr/>
            </p:nvCxnSpPr>
            <p:spPr>
              <a:xfrm rot="16200000">
                <a:off x="1473309" y="5691187"/>
                <a:ext cx="0" cy="488950"/>
              </a:xfrm>
              <a:prstGeom prst="straightConnector1">
                <a:avLst/>
              </a:prstGeom>
              <a:noFill/>
              <a:ln w="25400" cap="rnd" cmpd="sng" algn="ctr">
                <a:solidFill>
                  <a:srgbClr val="A80000"/>
                </a:solidFill>
                <a:prstDash val="solid"/>
                <a:headEnd type="arrow" w="lg" len="med"/>
                <a:tailEnd type="arrow" w="lg" len="med"/>
              </a:ln>
              <a:effectLst/>
            </p:spPr>
          </p:cxnSp>
        </p:grpSp>
        <p:cxnSp>
          <p:nvCxnSpPr>
            <p:cNvPr id="51" name="Straight Arrow Connector 50"/>
            <p:cNvCxnSpPr>
              <a:cxnSpLocks/>
            </p:cNvCxnSpPr>
            <p:nvPr/>
          </p:nvCxnSpPr>
          <p:spPr>
            <a:xfrm flipH="1">
              <a:off x="2300530" y="2765111"/>
              <a:ext cx="1631708" cy="1714603"/>
            </a:xfrm>
            <a:prstGeom prst="straightConnector1">
              <a:avLst/>
            </a:prstGeom>
            <a:noFill/>
            <a:ln w="25400" cap="rnd" cmpd="sng" algn="ctr">
              <a:solidFill>
                <a:srgbClr val="737373"/>
              </a:solidFill>
              <a:prstDash val="solid"/>
              <a:headEnd type="arrow" w="lg" len="med"/>
              <a:tailEnd type="arrow" w="lg" len="med"/>
            </a:ln>
            <a:effectLst/>
          </p:spPr>
        </p:cxnSp>
        <p:cxnSp>
          <p:nvCxnSpPr>
            <p:cNvPr id="52" name="Straight Arrow Connector 51"/>
            <p:cNvCxnSpPr>
              <a:cxnSpLocks/>
            </p:cNvCxnSpPr>
            <p:nvPr/>
          </p:nvCxnSpPr>
          <p:spPr>
            <a:xfrm>
              <a:off x="2300530" y="4868863"/>
              <a:ext cx="1631708" cy="0"/>
            </a:xfrm>
            <a:prstGeom prst="straightConnector1">
              <a:avLst/>
            </a:prstGeom>
            <a:noFill/>
            <a:ln w="25400" cap="rnd" cmpd="sng" algn="ctr">
              <a:solidFill>
                <a:srgbClr val="737373"/>
              </a:solidFill>
              <a:prstDash val="solid"/>
              <a:headEnd type="arrow" w="lg" len="med"/>
              <a:tailEnd type="arrow" w="lg" len="med"/>
            </a:ln>
            <a:effectLst/>
          </p:spPr>
        </p:cxnSp>
        <p:grpSp>
          <p:nvGrpSpPr>
            <p:cNvPr id="53" name="Group 52"/>
            <p:cNvGrpSpPr/>
            <p:nvPr/>
          </p:nvGrpSpPr>
          <p:grpSpPr>
            <a:xfrm>
              <a:off x="4160837" y="2125663"/>
              <a:ext cx="1853828" cy="2035386"/>
              <a:chOff x="291704" y="3796235"/>
              <a:chExt cx="2304077" cy="2529730"/>
            </a:xfrm>
          </p:grpSpPr>
          <p:grpSp>
            <p:nvGrpSpPr>
              <p:cNvPr id="110" name="Group 109"/>
              <p:cNvGrpSpPr/>
              <p:nvPr/>
            </p:nvGrpSpPr>
            <p:grpSpPr>
              <a:xfrm>
                <a:off x="291704" y="3796235"/>
                <a:ext cx="2023864" cy="1077949"/>
                <a:chOff x="3368873" y="2115062"/>
                <a:chExt cx="2023864" cy="1077949"/>
              </a:xfrm>
            </p:grpSpPr>
            <p:sp>
              <p:nvSpPr>
                <p:cNvPr id="115" name="Rectangle 114"/>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 name="Rectangle 115"/>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B</a:t>
                  </a:r>
                </a:p>
              </p:txBody>
            </p:sp>
          </p:grpSp>
          <p:sp>
            <p:nvSpPr>
              <p:cNvPr id="111" name="Rectangle 110"/>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12" name="Rectangle 111"/>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13" name="Straight Arrow Connector 112"/>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114" name="Straight Arrow Connector 113"/>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grpSp>
          <p:nvGrpSpPr>
            <p:cNvPr id="54" name="Group 53"/>
            <p:cNvGrpSpPr/>
            <p:nvPr/>
          </p:nvGrpSpPr>
          <p:grpSpPr>
            <a:xfrm>
              <a:off x="4160837" y="4479714"/>
              <a:ext cx="3038065" cy="2035386"/>
              <a:chOff x="291704" y="3796235"/>
              <a:chExt cx="3775937" cy="2529730"/>
            </a:xfrm>
          </p:grpSpPr>
          <p:grpSp>
            <p:nvGrpSpPr>
              <p:cNvPr id="62" name="Group 61"/>
              <p:cNvGrpSpPr/>
              <p:nvPr/>
            </p:nvGrpSpPr>
            <p:grpSpPr>
              <a:xfrm>
                <a:off x="291704" y="3796235"/>
                <a:ext cx="2023864" cy="1077949"/>
                <a:chOff x="3368873" y="2115062"/>
                <a:chExt cx="2023864" cy="1077949"/>
              </a:xfrm>
            </p:grpSpPr>
            <p:sp>
              <p:nvSpPr>
                <p:cNvPr id="107" name="Rectangle 106"/>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Rectangle 107"/>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C</a:t>
                  </a:r>
                </a:p>
              </p:txBody>
            </p:sp>
          </p:grpSp>
          <p:sp>
            <p:nvSpPr>
              <p:cNvPr id="63" name="Rectangle 62"/>
              <p:cNvSpPr/>
              <p:nvPr/>
            </p:nvSpPr>
            <p:spPr bwMode="auto">
              <a:xfrm>
                <a:off x="182269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64" name="Rectangle 63"/>
              <p:cNvSpPr/>
              <p:nvPr/>
            </p:nvSpPr>
            <p:spPr bwMode="auto">
              <a:xfrm>
                <a:off x="325552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04" name="Straight Arrow Connector 103"/>
              <p:cNvCxnSpPr>
                <a:cxnSpLocks/>
              </p:cNvCxnSpPr>
              <p:nvPr/>
            </p:nvCxnSpPr>
            <p:spPr>
              <a:xfrm>
                <a:off x="2229471" y="4964112"/>
                <a:ext cx="0" cy="488949"/>
              </a:xfrm>
              <a:prstGeom prst="straightConnector1">
                <a:avLst/>
              </a:prstGeom>
              <a:noFill/>
              <a:ln w="25400" cap="rnd" cmpd="sng" algn="ctr">
                <a:solidFill>
                  <a:srgbClr val="737373"/>
                </a:solidFill>
                <a:prstDash val="solid"/>
                <a:headEnd type="arrow" w="lg" len="med"/>
                <a:tailEnd type="arrow" w="lg" len="med"/>
              </a:ln>
              <a:effectLst/>
            </p:spPr>
          </p:cxnSp>
          <p:cxnSp>
            <p:nvCxnSpPr>
              <p:cNvPr id="105" name="Straight Arrow Connector 104"/>
              <p:cNvCxnSpPr>
                <a:cxnSpLocks/>
              </p:cNvCxnSpPr>
              <p:nvPr/>
            </p:nvCxnSpPr>
            <p:spPr>
              <a:xfrm rot="16200000">
                <a:off x="2945169" y="5691186"/>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106" name="Straight Arrow Connector 105"/>
              <p:cNvCxnSpPr>
                <a:cxnSpLocks/>
              </p:cNvCxnSpPr>
              <p:nvPr/>
            </p:nvCxnSpPr>
            <p:spPr>
              <a:xfrm>
                <a:off x="2595781" y="4404294"/>
                <a:ext cx="941614" cy="0"/>
              </a:xfrm>
              <a:prstGeom prst="straightConnector1">
                <a:avLst/>
              </a:prstGeom>
              <a:noFill/>
              <a:ln w="25400" cap="rnd" cmpd="sng" algn="ctr">
                <a:solidFill>
                  <a:srgbClr val="737373"/>
                </a:solidFill>
                <a:prstDash val="solid"/>
                <a:headEnd type="arrow" w="lg" len="med"/>
                <a:tailEnd type="arrow" w="lg" len="med"/>
              </a:ln>
              <a:effectLst/>
            </p:spPr>
          </p:cxnSp>
        </p:grpSp>
        <p:grpSp>
          <p:nvGrpSpPr>
            <p:cNvPr id="55" name="Group 54"/>
            <p:cNvGrpSpPr/>
            <p:nvPr/>
          </p:nvGrpSpPr>
          <p:grpSpPr>
            <a:xfrm>
              <a:off x="5959544" y="4479715"/>
              <a:ext cx="2715855" cy="1303547"/>
              <a:chOff x="-1059900" y="3796235"/>
              <a:chExt cx="3375468" cy="1620145"/>
            </a:xfrm>
          </p:grpSpPr>
          <p:grpSp>
            <p:nvGrpSpPr>
              <p:cNvPr id="57" name="Group 56"/>
              <p:cNvGrpSpPr/>
              <p:nvPr/>
            </p:nvGrpSpPr>
            <p:grpSpPr>
              <a:xfrm>
                <a:off x="291704" y="3796235"/>
                <a:ext cx="2023864" cy="1077949"/>
                <a:chOff x="3368873" y="2115062"/>
                <a:chExt cx="2023864" cy="1077949"/>
              </a:xfrm>
            </p:grpSpPr>
            <p:sp>
              <p:nvSpPr>
                <p:cNvPr id="59" name="Rectangle 58"/>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D</a:t>
                  </a:r>
                </a:p>
              </p:txBody>
            </p:sp>
          </p:grpSp>
          <p:cxnSp>
            <p:nvCxnSpPr>
              <p:cNvPr id="58" name="Straight Arrow Connector 57"/>
              <p:cNvCxnSpPr>
                <a:cxnSpLocks/>
              </p:cNvCxnSpPr>
              <p:nvPr/>
            </p:nvCxnSpPr>
            <p:spPr>
              <a:xfrm flipH="1">
                <a:off x="-1059900" y="4874182"/>
                <a:ext cx="1351604" cy="542198"/>
              </a:xfrm>
              <a:prstGeom prst="straightConnector1">
                <a:avLst/>
              </a:prstGeom>
              <a:noFill/>
              <a:ln w="25400" cap="rnd" cmpd="sng" algn="ctr">
                <a:solidFill>
                  <a:srgbClr val="737373"/>
                </a:solidFill>
                <a:prstDash val="solid"/>
                <a:headEnd type="arrow" w="lg" len="med"/>
                <a:tailEnd type="arrow" w="lg" len="med"/>
              </a:ln>
              <a:effectLst/>
            </p:spPr>
          </p:cxnSp>
        </p:grpSp>
        <p:cxnSp>
          <p:nvCxnSpPr>
            <p:cNvPr id="56" name="Straight Arrow Connector 55"/>
            <p:cNvCxnSpPr>
              <a:cxnSpLocks/>
            </p:cNvCxnSpPr>
            <p:nvPr/>
          </p:nvCxnSpPr>
          <p:spPr>
            <a:xfrm>
              <a:off x="1217566" y="3129655"/>
              <a:ext cx="2661665" cy="1523402"/>
            </a:xfrm>
            <a:prstGeom prst="straightConnector1">
              <a:avLst/>
            </a:prstGeom>
            <a:noFill/>
            <a:ln w="25400" cap="rnd" cmpd="sng" algn="ctr">
              <a:solidFill>
                <a:srgbClr val="737373"/>
              </a:solidFill>
              <a:prstDash val="solid"/>
              <a:headEnd type="none" w="lg" len="med"/>
              <a:tailEnd type="arrow" w="lg" len="med"/>
            </a:ln>
            <a:effectLst/>
          </p:spPr>
        </p:cxnSp>
      </p:grpSp>
    </p:spTree>
    <p:extLst>
      <p:ext uri="{BB962C8B-B14F-4D97-AF65-F5344CB8AC3E}">
        <p14:creationId xmlns:p14="http://schemas.microsoft.com/office/powerpoint/2010/main" val="103455841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Asynchronous messaging Microservice pattern</a:t>
            </a:r>
            <a:endParaRPr lang="en-US" dirty="0"/>
          </a:p>
        </p:txBody>
      </p:sp>
      <p:grpSp>
        <p:nvGrpSpPr>
          <p:cNvPr id="44" name="Group 43"/>
          <p:cNvGrpSpPr/>
          <p:nvPr/>
        </p:nvGrpSpPr>
        <p:grpSpPr>
          <a:xfrm>
            <a:off x="1703206" y="2167979"/>
            <a:ext cx="8668035" cy="4476820"/>
            <a:chOff x="402009" y="2125663"/>
            <a:chExt cx="8498845" cy="4389438"/>
          </a:xfrm>
        </p:grpSpPr>
        <p:sp>
          <p:nvSpPr>
            <p:cNvPr id="45" name="Rectangle 44"/>
            <p:cNvSpPr/>
            <p:nvPr/>
          </p:nvSpPr>
          <p:spPr bwMode="auto">
            <a:xfrm>
              <a:off x="457200" y="2125663"/>
              <a:ext cx="1341437" cy="91440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Load balancer</a:t>
              </a:r>
            </a:p>
          </p:txBody>
        </p:sp>
        <p:cxnSp>
          <p:nvCxnSpPr>
            <p:cNvPr id="65" name="Straight Arrow Connector 64"/>
            <p:cNvCxnSpPr>
              <a:cxnSpLocks/>
            </p:cNvCxnSpPr>
            <p:nvPr/>
          </p:nvCxnSpPr>
          <p:spPr>
            <a:xfrm>
              <a:off x="1127918" y="3129655"/>
              <a:ext cx="0" cy="566387"/>
            </a:xfrm>
            <a:prstGeom prst="straightConnector1">
              <a:avLst/>
            </a:prstGeom>
            <a:noFill/>
            <a:ln w="25400" cap="rnd" cmpd="sng" algn="ctr">
              <a:solidFill>
                <a:srgbClr val="737373"/>
              </a:solidFill>
              <a:prstDash val="solid"/>
              <a:headEnd type="none"/>
              <a:tailEnd type="arrow" w="lg" len="med"/>
            </a:ln>
            <a:effectLst/>
          </p:spPr>
        </p:cxnSp>
        <p:grpSp>
          <p:nvGrpSpPr>
            <p:cNvPr id="66" name="Group 65"/>
            <p:cNvGrpSpPr/>
            <p:nvPr/>
          </p:nvGrpSpPr>
          <p:grpSpPr>
            <a:xfrm>
              <a:off x="402009" y="3917342"/>
              <a:ext cx="1853828" cy="2035386"/>
              <a:chOff x="291704" y="3796235"/>
              <a:chExt cx="2304077" cy="2529730"/>
            </a:xfrm>
          </p:grpSpPr>
          <p:grpSp>
            <p:nvGrpSpPr>
              <p:cNvPr id="99" name="Group 98"/>
              <p:cNvGrpSpPr/>
              <p:nvPr/>
            </p:nvGrpSpPr>
            <p:grpSpPr>
              <a:xfrm>
                <a:off x="291704" y="3796235"/>
                <a:ext cx="2023864" cy="1077949"/>
                <a:chOff x="3368873" y="2115062"/>
                <a:chExt cx="2023864" cy="1077949"/>
              </a:xfrm>
            </p:grpSpPr>
            <p:sp>
              <p:nvSpPr>
                <p:cNvPr id="126" name="Rectangle 125"/>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A</a:t>
                  </a:r>
                </a:p>
              </p:txBody>
            </p:sp>
          </p:grpSp>
          <p:sp>
            <p:nvSpPr>
              <p:cNvPr id="100" name="Rectangle 99"/>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01" name="Rectangle 100"/>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02" name="Straight Arrow Connector 101"/>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103" name="Straight Arrow Connector 102"/>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cxnSp>
          <p:nvCxnSpPr>
            <p:cNvPr id="67" name="Straight Arrow Connector 66"/>
            <p:cNvCxnSpPr>
              <a:cxnSpLocks/>
            </p:cNvCxnSpPr>
            <p:nvPr/>
          </p:nvCxnSpPr>
          <p:spPr>
            <a:xfrm>
              <a:off x="2103438" y="4451056"/>
              <a:ext cx="1924243" cy="417807"/>
            </a:xfrm>
            <a:prstGeom prst="straightConnector1">
              <a:avLst/>
            </a:prstGeom>
            <a:noFill/>
            <a:ln w="25400" cap="rnd" cmpd="sng" algn="ctr">
              <a:solidFill>
                <a:srgbClr val="737373"/>
              </a:solidFill>
              <a:prstDash val="solid"/>
              <a:headEnd type="none" w="lg" len="med"/>
              <a:tailEnd type="arrow" w="lg" len="med"/>
            </a:ln>
            <a:effectLst/>
          </p:spPr>
        </p:cxnSp>
        <p:sp>
          <p:nvSpPr>
            <p:cNvPr id="68" name="Rectangle 67"/>
            <p:cNvSpPr/>
            <p:nvPr/>
          </p:nvSpPr>
          <p:spPr bwMode="auto">
            <a:xfrm>
              <a:off x="2422713" y="2264506"/>
              <a:ext cx="1495217" cy="735715"/>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Proxy</a:t>
              </a:r>
            </a:p>
          </p:txBody>
        </p:sp>
        <p:grpSp>
          <p:nvGrpSpPr>
            <p:cNvPr id="69" name="Group 68"/>
            <p:cNvGrpSpPr/>
            <p:nvPr/>
          </p:nvGrpSpPr>
          <p:grpSpPr>
            <a:xfrm>
              <a:off x="4160837" y="2125663"/>
              <a:ext cx="1853828" cy="2035386"/>
              <a:chOff x="4160837" y="2125663"/>
              <a:chExt cx="1853828" cy="2035386"/>
            </a:xfrm>
          </p:grpSpPr>
          <p:sp>
            <p:nvSpPr>
              <p:cNvPr id="92" name="Rectangle 91"/>
              <p:cNvSpPr/>
              <p:nvPr/>
            </p:nvSpPr>
            <p:spPr bwMode="auto">
              <a:xfrm>
                <a:off x="4160837" y="2125663"/>
                <a:ext cx="1495217" cy="735715"/>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Rectangle 92"/>
              <p:cNvSpPr/>
              <p:nvPr/>
            </p:nvSpPr>
            <p:spPr bwMode="auto">
              <a:xfrm>
                <a:off x="4293992" y="2257251"/>
                <a:ext cx="1495217" cy="735715"/>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B</a:t>
                </a:r>
              </a:p>
            </p:txBody>
          </p:sp>
          <p:sp>
            <p:nvSpPr>
              <p:cNvPr id="95" name="Rectangle 94"/>
              <p:cNvSpPr/>
              <p:nvPr/>
            </p:nvSpPr>
            <p:spPr bwMode="auto">
              <a:xfrm>
                <a:off x="4208414" y="3507631"/>
                <a:ext cx="653417" cy="653418"/>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96" name="Rectangle 95"/>
              <p:cNvSpPr/>
              <p:nvPr/>
            </p:nvSpPr>
            <p:spPr bwMode="auto">
              <a:xfrm>
                <a:off x="5361248" y="3507631"/>
                <a:ext cx="653417" cy="653418"/>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97" name="Straight Arrow Connector 96"/>
              <p:cNvCxnSpPr>
                <a:cxnSpLocks/>
              </p:cNvCxnSpPr>
              <p:nvPr/>
            </p:nvCxnSpPr>
            <p:spPr>
              <a:xfrm>
                <a:off x="4453652" y="3065321"/>
                <a:ext cx="0" cy="393402"/>
              </a:xfrm>
              <a:prstGeom prst="straightConnector1">
                <a:avLst/>
              </a:prstGeom>
              <a:noFill/>
              <a:ln w="25400" cap="rnd" cmpd="sng" algn="ctr">
                <a:solidFill>
                  <a:srgbClr val="737373"/>
                </a:solidFill>
                <a:prstDash val="solid"/>
                <a:headEnd type="arrow" w="lg" len="med"/>
                <a:tailEnd type="arrow" w="lg" len="med"/>
              </a:ln>
              <a:effectLst/>
            </p:spPr>
          </p:cxnSp>
          <p:cxnSp>
            <p:nvCxnSpPr>
              <p:cNvPr id="98" name="Straight Arrow Connector 97"/>
              <p:cNvCxnSpPr>
                <a:cxnSpLocks/>
              </p:cNvCxnSpPr>
              <p:nvPr/>
            </p:nvCxnSpPr>
            <p:spPr>
              <a:xfrm rot="16200000">
                <a:off x="5111540" y="3650315"/>
                <a:ext cx="0" cy="393402"/>
              </a:xfrm>
              <a:prstGeom prst="straightConnector1">
                <a:avLst/>
              </a:prstGeom>
              <a:noFill/>
              <a:ln w="25400" cap="rnd" cmpd="sng" algn="ctr">
                <a:solidFill>
                  <a:srgbClr val="737373"/>
                </a:solidFill>
                <a:prstDash val="solid"/>
                <a:headEnd type="arrow" w="lg" len="med"/>
                <a:tailEnd type="arrow" w="lg" len="med"/>
              </a:ln>
              <a:effectLst/>
            </p:spPr>
          </p:cxnSp>
        </p:grpSp>
        <p:cxnSp>
          <p:nvCxnSpPr>
            <p:cNvPr id="70" name="Straight Arrow Connector 69"/>
            <p:cNvCxnSpPr>
              <a:cxnSpLocks/>
            </p:cNvCxnSpPr>
            <p:nvPr/>
          </p:nvCxnSpPr>
          <p:spPr>
            <a:xfrm>
              <a:off x="5929038" y="2604974"/>
              <a:ext cx="1251144" cy="578307"/>
            </a:xfrm>
            <a:prstGeom prst="straightConnector1">
              <a:avLst/>
            </a:prstGeom>
            <a:noFill/>
            <a:ln w="25400" cap="rnd" cmpd="sng" algn="ctr">
              <a:solidFill>
                <a:srgbClr val="737373"/>
              </a:solidFill>
              <a:prstDash val="solid"/>
              <a:headEnd type="arrow" w="lg" len="med"/>
              <a:tailEnd type="arrow" w="lg" len="med"/>
            </a:ln>
            <a:effectLst/>
          </p:spPr>
        </p:cxnSp>
        <p:grpSp>
          <p:nvGrpSpPr>
            <p:cNvPr id="71" name="Group 70"/>
            <p:cNvGrpSpPr/>
            <p:nvPr/>
          </p:nvGrpSpPr>
          <p:grpSpPr>
            <a:xfrm>
              <a:off x="4160837" y="3646427"/>
              <a:ext cx="3019345" cy="2868674"/>
              <a:chOff x="291704" y="2760563"/>
              <a:chExt cx="3752670" cy="3565402"/>
            </a:xfrm>
          </p:grpSpPr>
          <p:grpSp>
            <p:nvGrpSpPr>
              <p:cNvPr id="83" name="Group 82"/>
              <p:cNvGrpSpPr/>
              <p:nvPr/>
            </p:nvGrpSpPr>
            <p:grpSpPr>
              <a:xfrm>
                <a:off x="291704" y="3796235"/>
                <a:ext cx="2023864" cy="1077949"/>
                <a:chOff x="3368873" y="2115062"/>
                <a:chExt cx="2023864" cy="1077949"/>
              </a:xfrm>
            </p:grpSpPr>
            <p:sp>
              <p:nvSpPr>
                <p:cNvPr id="89" name="Rectangle 88"/>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Rectangle 89"/>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C</a:t>
                  </a:r>
                </a:p>
              </p:txBody>
            </p:sp>
          </p:grpSp>
          <p:sp>
            <p:nvSpPr>
              <p:cNvPr id="84" name="Rectangle 83"/>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85" name="Rectangle 84"/>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86" name="Straight Arrow Connector 85"/>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87" name="Straight Arrow Connector 86"/>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88" name="Straight Arrow Connector 87"/>
              <p:cNvCxnSpPr>
                <a:cxnSpLocks/>
              </p:cNvCxnSpPr>
              <p:nvPr/>
            </p:nvCxnSpPr>
            <p:spPr>
              <a:xfrm flipV="1">
                <a:off x="2304169" y="2760563"/>
                <a:ext cx="1740205" cy="1127188"/>
              </a:xfrm>
              <a:prstGeom prst="straightConnector1">
                <a:avLst/>
              </a:prstGeom>
              <a:noFill/>
              <a:ln w="25400" cap="rnd" cmpd="sng" algn="ctr">
                <a:solidFill>
                  <a:srgbClr val="737373"/>
                </a:solidFill>
                <a:prstDash val="solid"/>
                <a:headEnd type="arrow" w="lg" len="med"/>
                <a:tailEnd type="arrow" w="lg" len="med"/>
              </a:ln>
              <a:effectLst/>
            </p:spPr>
          </p:cxnSp>
        </p:grpSp>
        <p:grpSp>
          <p:nvGrpSpPr>
            <p:cNvPr id="72" name="Group 71"/>
            <p:cNvGrpSpPr/>
            <p:nvPr/>
          </p:nvGrpSpPr>
          <p:grpSpPr>
            <a:xfrm>
              <a:off x="7047026" y="3622411"/>
              <a:ext cx="1853828" cy="2892688"/>
              <a:chOff x="291704" y="2730716"/>
              <a:chExt cx="2304077" cy="3595249"/>
            </a:xfrm>
          </p:grpSpPr>
          <p:grpSp>
            <p:nvGrpSpPr>
              <p:cNvPr id="74" name="Group 73"/>
              <p:cNvGrpSpPr/>
              <p:nvPr/>
            </p:nvGrpSpPr>
            <p:grpSpPr>
              <a:xfrm>
                <a:off x="291704" y="3796235"/>
                <a:ext cx="2023864" cy="1077949"/>
                <a:chOff x="3368873" y="2115062"/>
                <a:chExt cx="2023864" cy="1077949"/>
              </a:xfrm>
            </p:grpSpPr>
            <p:sp>
              <p:nvSpPr>
                <p:cNvPr id="80" name="Rectangle 79"/>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Rectangle 80"/>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D</a:t>
                  </a:r>
                </a:p>
              </p:txBody>
            </p:sp>
          </p:grpSp>
          <p:sp>
            <p:nvSpPr>
              <p:cNvPr id="75" name="Rectangle 74"/>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76" name="Rectangle 75"/>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77" name="Straight Arrow Connector 76"/>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78" name="Straight Arrow Connector 77"/>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79" name="Straight Arrow Connector 78"/>
              <p:cNvCxnSpPr>
                <a:cxnSpLocks/>
              </p:cNvCxnSpPr>
              <p:nvPr/>
            </p:nvCxnSpPr>
            <p:spPr>
              <a:xfrm>
                <a:off x="1261377" y="2730716"/>
                <a:ext cx="0" cy="917241"/>
              </a:xfrm>
              <a:prstGeom prst="straightConnector1">
                <a:avLst/>
              </a:prstGeom>
              <a:noFill/>
              <a:ln w="25400" cap="rnd" cmpd="sng" algn="ctr">
                <a:solidFill>
                  <a:srgbClr val="737373"/>
                </a:solidFill>
                <a:prstDash val="solid"/>
                <a:headEnd type="arrow" w="lg" len="med"/>
                <a:tailEnd type="arrow" w="lg" len="med"/>
              </a:ln>
              <a:effectLst/>
            </p:spPr>
          </p:cxnSp>
        </p:grpSp>
        <p:sp>
          <p:nvSpPr>
            <p:cNvPr id="73" name="Rectangle 72"/>
            <p:cNvSpPr/>
            <p:nvPr/>
          </p:nvSpPr>
          <p:spPr bwMode="auto">
            <a:xfrm>
              <a:off x="7264594" y="2803025"/>
              <a:ext cx="1495217" cy="735715"/>
            </a:xfrm>
            <a:prstGeom prst="rect">
              <a:avLst/>
            </a:prstGeom>
            <a:solidFill>
              <a:srgbClr val="0078D7"/>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Queue</a:t>
              </a:r>
            </a:p>
          </p:txBody>
        </p:sp>
      </p:grpSp>
    </p:spTree>
    <p:extLst>
      <p:ext uri="{BB962C8B-B14F-4D97-AF65-F5344CB8AC3E}">
        <p14:creationId xmlns:p14="http://schemas.microsoft.com/office/powerpoint/2010/main" val="114761351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Circuit Breaker</a:t>
            </a:r>
            <a:endParaRPr lang="en-US" dirty="0"/>
          </a:p>
        </p:txBody>
      </p:sp>
      <p:sp>
        <p:nvSpPr>
          <p:cNvPr id="3" name="Rectangle 2"/>
          <p:cNvSpPr/>
          <p:nvPr/>
        </p:nvSpPr>
        <p:spPr bwMode="auto">
          <a:xfrm>
            <a:off x="4944004" y="1459003"/>
            <a:ext cx="2797809" cy="2176075"/>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entry / reset failure counter</a:t>
            </a:r>
          </a:p>
          <a:p>
            <a:pPr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marL="527824" indent="-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do / if operations succeeds</a:t>
            </a:r>
            <a:b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b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return result</a:t>
            </a:r>
          </a:p>
          <a:p>
            <a:pPr marL="294675" indent="55049"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else</a:t>
            </a:r>
          </a:p>
          <a:p>
            <a:pPr marL="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increment failure counter</a:t>
            </a:r>
          </a:p>
          <a:p>
            <a:pPr marL="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return failure</a:t>
            </a:r>
          </a:p>
          <a:p>
            <a:pPr marL="527824"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exit /</a:t>
            </a:r>
          </a:p>
        </p:txBody>
      </p:sp>
      <p:sp>
        <p:nvSpPr>
          <p:cNvPr id="5" name="Rectangle 4"/>
          <p:cNvSpPr/>
          <p:nvPr/>
        </p:nvSpPr>
        <p:spPr bwMode="auto">
          <a:xfrm>
            <a:off x="4944004" y="1459003"/>
            <a:ext cx="2797809" cy="310868"/>
          </a:xfrm>
          <a:prstGeom prst="rect">
            <a:avLst/>
          </a:prstGeom>
          <a:solidFill>
            <a:srgbClr val="0078D7"/>
          </a:solidFill>
          <a:ln w="19050" cap="flat" cmpd="sng" algn="ctr">
            <a:noFill/>
            <a:prstDash val="solid"/>
            <a:miter lim="800000"/>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885">
                      <a:srgbClr val="FFFFFF"/>
                    </a:gs>
                    <a:gs pos="13274">
                      <a:srgbClr val="FFFFFF"/>
                    </a:gs>
                  </a:gsLst>
                  <a:lin ang="5400000" scaled="0"/>
                </a:gradFill>
                <a:latin typeface="Segoe UI Semilight"/>
                <a:ea typeface="Segoe UI" pitchFamily="34" charset="0"/>
                <a:cs typeface="Segoe UI" pitchFamily="34" charset="0"/>
              </a:rPr>
              <a:t>Closed</a:t>
            </a:r>
          </a:p>
        </p:txBody>
      </p:sp>
      <p:sp>
        <p:nvSpPr>
          <p:cNvPr id="6" name="Rectangle 5"/>
          <p:cNvSpPr/>
          <p:nvPr/>
        </p:nvSpPr>
        <p:spPr bwMode="auto">
          <a:xfrm>
            <a:off x="2146194" y="4468724"/>
            <a:ext cx="2797809" cy="2176075"/>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entry / reset failure counter</a:t>
            </a:r>
          </a:p>
          <a:p>
            <a:pPr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marL="527824" indent="-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do / if operations succeeds</a:t>
            </a:r>
            <a:b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b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increment success counter</a:t>
            </a:r>
            <a:b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b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return result</a:t>
            </a:r>
          </a:p>
          <a:p>
            <a:pPr marL="294675" indent="55049"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else</a:t>
            </a:r>
          </a:p>
          <a:p>
            <a:pPr marL="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return failure</a:t>
            </a:r>
          </a:p>
          <a:p>
            <a:pPr marL="527824"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exit /</a:t>
            </a:r>
          </a:p>
        </p:txBody>
      </p:sp>
      <p:sp>
        <p:nvSpPr>
          <p:cNvPr id="7" name="Rectangle 6"/>
          <p:cNvSpPr/>
          <p:nvPr/>
        </p:nvSpPr>
        <p:spPr bwMode="auto">
          <a:xfrm>
            <a:off x="2146194" y="4468724"/>
            <a:ext cx="2797809" cy="310868"/>
          </a:xfrm>
          <a:prstGeom prst="rect">
            <a:avLst/>
          </a:prstGeom>
          <a:solidFill>
            <a:srgbClr val="0078D7"/>
          </a:solidFill>
          <a:ln w="19050" cap="flat" cmpd="sng" algn="ctr">
            <a:noFill/>
            <a:prstDash val="solid"/>
            <a:miter lim="800000"/>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885">
                      <a:srgbClr val="FFFFFF"/>
                    </a:gs>
                    <a:gs pos="13274">
                      <a:srgbClr val="FFFFFF"/>
                    </a:gs>
                  </a:gsLst>
                  <a:lin ang="5400000" scaled="0"/>
                </a:gradFill>
                <a:latin typeface="Segoe UI Semilight"/>
                <a:ea typeface="Segoe UI" pitchFamily="34" charset="0"/>
                <a:cs typeface="Segoe UI" pitchFamily="34" charset="0"/>
              </a:rPr>
              <a:t>Half-open</a:t>
            </a:r>
          </a:p>
        </p:txBody>
      </p:sp>
      <p:sp>
        <p:nvSpPr>
          <p:cNvPr id="8" name="Rectangle 7"/>
          <p:cNvSpPr/>
          <p:nvPr/>
        </p:nvSpPr>
        <p:spPr bwMode="auto">
          <a:xfrm>
            <a:off x="7741815" y="4468724"/>
            <a:ext cx="2797809" cy="2176075"/>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entry / start timeout timer</a:t>
            </a:r>
          </a:p>
          <a:p>
            <a:pPr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marL="527824" indent="-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do / return failure</a:t>
            </a:r>
            <a:b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b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exit /</a:t>
            </a:r>
          </a:p>
        </p:txBody>
      </p:sp>
      <p:sp>
        <p:nvSpPr>
          <p:cNvPr id="9" name="Rectangle 8"/>
          <p:cNvSpPr/>
          <p:nvPr/>
        </p:nvSpPr>
        <p:spPr bwMode="auto">
          <a:xfrm>
            <a:off x="7741815" y="4468724"/>
            <a:ext cx="2797809" cy="310868"/>
          </a:xfrm>
          <a:prstGeom prst="rect">
            <a:avLst/>
          </a:prstGeom>
          <a:solidFill>
            <a:srgbClr val="0078D7"/>
          </a:solidFill>
          <a:ln w="19050" cap="flat" cmpd="sng" algn="ctr">
            <a:noFill/>
            <a:prstDash val="solid"/>
            <a:miter lim="800000"/>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885">
                      <a:srgbClr val="FFFFFF"/>
                    </a:gs>
                    <a:gs pos="13274">
                      <a:srgbClr val="FFFFFF"/>
                    </a:gs>
                  </a:gsLst>
                  <a:lin ang="5400000" scaled="0"/>
                </a:gradFill>
                <a:latin typeface="Segoe UI Semilight"/>
                <a:ea typeface="Segoe UI" pitchFamily="34" charset="0"/>
                <a:cs typeface="Segoe UI" pitchFamily="34" charset="0"/>
              </a:rPr>
              <a:t>Open</a:t>
            </a:r>
          </a:p>
        </p:txBody>
      </p:sp>
      <p:cxnSp>
        <p:nvCxnSpPr>
          <p:cNvPr id="10" name="Straight Arrow Connector 9"/>
          <p:cNvCxnSpPr>
            <a:cxnSpLocks/>
          </p:cNvCxnSpPr>
          <p:nvPr/>
        </p:nvCxnSpPr>
        <p:spPr>
          <a:xfrm flipV="1">
            <a:off x="5028197" y="3722317"/>
            <a:ext cx="635496" cy="635498"/>
          </a:xfrm>
          <a:prstGeom prst="straightConnector1">
            <a:avLst/>
          </a:prstGeom>
          <a:noFill/>
          <a:ln w="25400" cap="flat" cmpd="sng" algn="ctr">
            <a:solidFill>
              <a:srgbClr val="0078D7"/>
            </a:solidFill>
            <a:prstDash val="solid"/>
            <a:miter lim="800000"/>
            <a:headEnd type="none" w="med" len="med"/>
            <a:tailEnd type="arrow" w="lg" len="sm"/>
          </a:ln>
          <a:effectLst/>
        </p:spPr>
      </p:cxnSp>
      <p:sp>
        <p:nvSpPr>
          <p:cNvPr id="11" name="TextBox 10"/>
          <p:cNvSpPr txBox="1"/>
          <p:nvPr/>
        </p:nvSpPr>
        <p:spPr>
          <a:xfrm>
            <a:off x="7702935" y="3946731"/>
            <a:ext cx="2298691" cy="172909"/>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FAILURE THRESHOLD REACHED</a:t>
            </a:r>
          </a:p>
        </p:txBody>
      </p:sp>
      <p:cxnSp>
        <p:nvCxnSpPr>
          <p:cNvPr id="12" name="Straight Arrow Connector 11"/>
          <p:cNvCxnSpPr>
            <a:cxnSpLocks/>
          </p:cNvCxnSpPr>
          <p:nvPr/>
        </p:nvCxnSpPr>
        <p:spPr>
          <a:xfrm rot="5400000" flipV="1">
            <a:off x="7007549" y="3722317"/>
            <a:ext cx="635496" cy="635498"/>
          </a:xfrm>
          <a:prstGeom prst="straightConnector1">
            <a:avLst/>
          </a:prstGeom>
          <a:noFill/>
          <a:ln w="25400" cap="flat" cmpd="sng" algn="ctr">
            <a:solidFill>
              <a:srgbClr val="0078D7"/>
            </a:solidFill>
            <a:prstDash val="solid"/>
            <a:miter lim="800000"/>
            <a:headEnd type="none" w="med" len="med"/>
            <a:tailEnd type="arrow" w="lg" len="sm"/>
          </a:ln>
          <a:effectLst/>
        </p:spPr>
      </p:cxnSp>
      <p:sp>
        <p:nvSpPr>
          <p:cNvPr id="13" name="TextBox 12"/>
          <p:cNvSpPr txBox="1"/>
          <p:nvPr/>
        </p:nvSpPr>
        <p:spPr>
          <a:xfrm>
            <a:off x="2056710" y="3946730"/>
            <a:ext cx="2938793" cy="172909"/>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SUCCESS COUNT THRESHOLD REACHED</a:t>
            </a:r>
          </a:p>
        </p:txBody>
      </p:sp>
      <p:cxnSp>
        <p:nvCxnSpPr>
          <p:cNvPr id="14" name="Straight Arrow Connector 13"/>
          <p:cNvCxnSpPr/>
          <p:nvPr/>
        </p:nvCxnSpPr>
        <p:spPr>
          <a:xfrm flipH="1">
            <a:off x="5029249" y="5198939"/>
            <a:ext cx="2613797" cy="0"/>
          </a:xfrm>
          <a:prstGeom prst="straightConnector1">
            <a:avLst/>
          </a:prstGeom>
          <a:noFill/>
          <a:ln w="25400" cap="flat" cmpd="sng" algn="ctr">
            <a:solidFill>
              <a:srgbClr val="0078D7"/>
            </a:solidFill>
            <a:prstDash val="solid"/>
            <a:miter lim="800000"/>
            <a:headEnd type="none" w="med" len="med"/>
            <a:tailEnd type="arrow" w="lg" len="sm"/>
          </a:ln>
          <a:effectLst/>
        </p:spPr>
      </p:cxnSp>
      <p:cxnSp>
        <p:nvCxnSpPr>
          <p:cNvPr id="15" name="Straight Arrow Connector 14"/>
          <p:cNvCxnSpPr>
            <a:cxnSpLocks/>
          </p:cNvCxnSpPr>
          <p:nvPr/>
        </p:nvCxnSpPr>
        <p:spPr>
          <a:xfrm>
            <a:off x="5036009" y="5976108"/>
            <a:ext cx="2613797" cy="0"/>
          </a:xfrm>
          <a:prstGeom prst="straightConnector1">
            <a:avLst/>
          </a:prstGeom>
          <a:noFill/>
          <a:ln w="25400" cap="flat" cmpd="sng" algn="ctr">
            <a:solidFill>
              <a:srgbClr val="0078D7"/>
            </a:solidFill>
            <a:prstDash val="solid"/>
            <a:miter lim="800000"/>
            <a:headEnd type="none" w="med" len="med"/>
            <a:tailEnd type="arrow" w="lg" len="sm"/>
          </a:ln>
          <a:effectLst/>
        </p:spPr>
      </p:cxnSp>
      <p:sp>
        <p:nvSpPr>
          <p:cNvPr id="16" name="TextBox 15"/>
          <p:cNvSpPr txBox="1"/>
          <p:nvPr/>
        </p:nvSpPr>
        <p:spPr>
          <a:xfrm>
            <a:off x="5461174" y="4868753"/>
            <a:ext cx="1868839" cy="172909"/>
          </a:xfrm>
          <a:prstGeom prst="rect">
            <a:avLst/>
          </a:prstGeom>
          <a:noFill/>
        </p:spPr>
        <p:txBody>
          <a:bodyPr wrap="none" lIns="0" tIns="0" rIns="0" bIns="0" rtlCol="0" anchor="ctr" anchorCtr="0">
            <a:spAutoFit/>
          </a:bodyPr>
          <a:lstStyle/>
          <a:p>
            <a:pP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TIMEOUT TIMER EXPIRED</a:t>
            </a:r>
          </a:p>
        </p:txBody>
      </p:sp>
      <p:sp>
        <p:nvSpPr>
          <p:cNvPr id="17" name="TextBox 16"/>
          <p:cNvSpPr txBox="1"/>
          <p:nvPr/>
        </p:nvSpPr>
        <p:spPr>
          <a:xfrm>
            <a:off x="5705290" y="5645921"/>
            <a:ext cx="1419434" cy="172909"/>
          </a:xfrm>
          <a:prstGeom prst="rect">
            <a:avLst/>
          </a:prstGeom>
          <a:noFill/>
        </p:spPr>
        <p:txBody>
          <a:bodyPr wrap="none" lIns="0" tIns="0" rIns="0" bIns="0" rtlCol="0" anchor="ctr" anchorCtr="0">
            <a:spAutoFit/>
          </a:bodyPr>
          <a:lstStyle/>
          <a:p>
            <a:pP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OPERATION FAILED</a:t>
            </a:r>
          </a:p>
        </p:txBody>
      </p:sp>
    </p:spTree>
    <p:extLst>
      <p:ext uri="{BB962C8B-B14F-4D97-AF65-F5344CB8AC3E}">
        <p14:creationId xmlns:p14="http://schemas.microsoft.com/office/powerpoint/2010/main" val="132992871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Compensating Transaction</a:t>
            </a:r>
            <a:endParaRPr lang="en-US" dirty="0"/>
          </a:p>
        </p:txBody>
      </p:sp>
      <p:sp>
        <p:nvSpPr>
          <p:cNvPr id="3" name="Rectangle 2"/>
          <p:cNvSpPr/>
          <p:nvPr/>
        </p:nvSpPr>
        <p:spPr bwMode="auto">
          <a:xfrm>
            <a:off x="9840613" y="4948456"/>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9840613" y="5777847"/>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6" name="Rectangle 5"/>
          <p:cNvSpPr/>
          <p:nvPr/>
        </p:nvSpPr>
        <p:spPr bwMode="auto">
          <a:xfrm>
            <a:off x="7741799" y="4948456"/>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p:cNvSpPr/>
          <p:nvPr/>
        </p:nvSpPr>
        <p:spPr bwMode="auto">
          <a:xfrm>
            <a:off x="7741799" y="5777847"/>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8" name="Rectangle 7"/>
          <p:cNvSpPr/>
          <p:nvPr/>
        </p:nvSpPr>
        <p:spPr bwMode="auto">
          <a:xfrm>
            <a:off x="5644606" y="4956089"/>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p:cNvSpPr/>
          <p:nvPr/>
        </p:nvSpPr>
        <p:spPr bwMode="auto">
          <a:xfrm>
            <a:off x="5644606" y="5785480"/>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10" name="Rectangle 9"/>
          <p:cNvSpPr/>
          <p:nvPr/>
        </p:nvSpPr>
        <p:spPr bwMode="auto">
          <a:xfrm>
            <a:off x="3545445" y="4956089"/>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Rectangle 10"/>
          <p:cNvSpPr/>
          <p:nvPr/>
        </p:nvSpPr>
        <p:spPr bwMode="auto">
          <a:xfrm>
            <a:off x="3545445" y="5785480"/>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12" name="Rectangle 11"/>
          <p:cNvSpPr/>
          <p:nvPr/>
        </p:nvSpPr>
        <p:spPr bwMode="auto">
          <a:xfrm>
            <a:off x="1446080" y="4956089"/>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Rectangle 12"/>
          <p:cNvSpPr/>
          <p:nvPr/>
        </p:nvSpPr>
        <p:spPr bwMode="auto">
          <a:xfrm>
            <a:off x="1446080" y="5785480"/>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14" name="Rectangle 13"/>
          <p:cNvSpPr/>
          <p:nvPr/>
        </p:nvSpPr>
        <p:spPr bwMode="auto">
          <a:xfrm>
            <a:off x="9840613" y="1867959"/>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Rectangle 14"/>
          <p:cNvSpPr/>
          <p:nvPr/>
        </p:nvSpPr>
        <p:spPr bwMode="auto">
          <a:xfrm>
            <a:off x="9840613" y="2697349"/>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16" name="Rectangle 15"/>
          <p:cNvSpPr/>
          <p:nvPr/>
        </p:nvSpPr>
        <p:spPr bwMode="auto">
          <a:xfrm>
            <a:off x="7741799" y="1867959"/>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p:cNvSpPr/>
          <p:nvPr/>
        </p:nvSpPr>
        <p:spPr bwMode="auto">
          <a:xfrm>
            <a:off x="7741799" y="2697349"/>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18" name="Rectangle 17"/>
          <p:cNvSpPr/>
          <p:nvPr/>
        </p:nvSpPr>
        <p:spPr bwMode="auto">
          <a:xfrm>
            <a:off x="5644606" y="1875592"/>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ectangle 18"/>
          <p:cNvSpPr/>
          <p:nvPr/>
        </p:nvSpPr>
        <p:spPr bwMode="auto">
          <a:xfrm>
            <a:off x="5644606" y="2704982"/>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20" name="Rectangle 19"/>
          <p:cNvSpPr/>
          <p:nvPr/>
        </p:nvSpPr>
        <p:spPr bwMode="auto">
          <a:xfrm>
            <a:off x="3545445" y="1875592"/>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Rectangle 20"/>
          <p:cNvSpPr/>
          <p:nvPr/>
        </p:nvSpPr>
        <p:spPr bwMode="auto">
          <a:xfrm>
            <a:off x="3545445" y="2704982"/>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22" name="Rectangle 21"/>
          <p:cNvSpPr/>
          <p:nvPr/>
        </p:nvSpPr>
        <p:spPr bwMode="auto">
          <a:xfrm>
            <a:off x="1446080" y="1875592"/>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Rectangle 22"/>
          <p:cNvSpPr/>
          <p:nvPr/>
        </p:nvSpPr>
        <p:spPr bwMode="auto">
          <a:xfrm>
            <a:off x="1446080" y="2704982"/>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cs typeface="Segoe UI" pitchFamily="34" charset="0"/>
            </a:endParaRPr>
          </a:p>
        </p:txBody>
      </p:sp>
      <p:grpSp>
        <p:nvGrpSpPr>
          <p:cNvPr id="24" name="Group 20"/>
          <p:cNvGrpSpPr>
            <a:grpSpLocks noChangeAspect="1"/>
          </p:cNvGrpSpPr>
          <p:nvPr/>
        </p:nvGrpSpPr>
        <p:grpSpPr bwMode="auto">
          <a:xfrm>
            <a:off x="1818625" y="3700074"/>
            <a:ext cx="653008" cy="882642"/>
            <a:chOff x="3824" y="2081"/>
            <a:chExt cx="182" cy="246"/>
          </a:xfrm>
        </p:grpSpPr>
        <p:sp>
          <p:nvSpPr>
            <p:cNvPr id="25"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6"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27" name="TextBox 26"/>
          <p:cNvSpPr txBox="1"/>
          <p:nvPr/>
        </p:nvSpPr>
        <p:spPr>
          <a:xfrm>
            <a:off x="4827702" y="1614765"/>
            <a:ext cx="3030413" cy="172909"/>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OPERATION STEPS TO CREATE ITINERARY</a:t>
            </a:r>
          </a:p>
        </p:txBody>
      </p:sp>
      <p:grpSp>
        <p:nvGrpSpPr>
          <p:cNvPr id="28" name="Group 4"/>
          <p:cNvGrpSpPr>
            <a:grpSpLocks noChangeAspect="1"/>
          </p:cNvGrpSpPr>
          <p:nvPr/>
        </p:nvGrpSpPr>
        <p:grpSpPr bwMode="auto">
          <a:xfrm>
            <a:off x="1896440" y="2029515"/>
            <a:ext cx="497382" cy="541108"/>
            <a:chOff x="2276" y="1480"/>
            <a:chExt cx="182" cy="198"/>
          </a:xfrm>
        </p:grpSpPr>
        <p:sp>
          <p:nvSpPr>
            <p:cNvPr id="29"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0"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1"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4"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5"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6"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7"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8"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9"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0"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1"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42" name="Rectangle 41"/>
          <p:cNvSpPr/>
          <p:nvPr/>
        </p:nvSpPr>
        <p:spPr bwMode="auto">
          <a:xfrm>
            <a:off x="1058155" y="2298307"/>
            <a:ext cx="310868" cy="17161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3" name="Group 4"/>
          <p:cNvGrpSpPr>
            <a:grpSpLocks noChangeAspect="1"/>
          </p:cNvGrpSpPr>
          <p:nvPr/>
        </p:nvGrpSpPr>
        <p:grpSpPr bwMode="auto">
          <a:xfrm>
            <a:off x="3995063" y="2029515"/>
            <a:ext cx="497382" cy="541108"/>
            <a:chOff x="2276" y="1480"/>
            <a:chExt cx="182" cy="198"/>
          </a:xfrm>
        </p:grpSpPr>
        <p:sp>
          <p:nvSpPr>
            <p:cNvPr id="44"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5"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6"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7"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8"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9"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0"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1"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2"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3"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4"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5"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6"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57" name="Group 4"/>
          <p:cNvGrpSpPr>
            <a:grpSpLocks noChangeAspect="1"/>
          </p:cNvGrpSpPr>
          <p:nvPr/>
        </p:nvGrpSpPr>
        <p:grpSpPr bwMode="auto">
          <a:xfrm>
            <a:off x="6093687" y="2029515"/>
            <a:ext cx="497382" cy="541108"/>
            <a:chOff x="2276" y="1480"/>
            <a:chExt cx="182" cy="198"/>
          </a:xfrm>
        </p:grpSpPr>
        <p:sp>
          <p:nvSpPr>
            <p:cNvPr id="58"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9"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0"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1"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2"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3"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4"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5"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6"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7"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8"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9"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0"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71" name="Group 4"/>
          <p:cNvGrpSpPr>
            <a:grpSpLocks noChangeAspect="1"/>
          </p:cNvGrpSpPr>
          <p:nvPr/>
        </p:nvGrpSpPr>
        <p:grpSpPr bwMode="auto">
          <a:xfrm>
            <a:off x="8192310" y="2029515"/>
            <a:ext cx="497382" cy="541108"/>
            <a:chOff x="2276" y="1480"/>
            <a:chExt cx="182" cy="198"/>
          </a:xfrm>
        </p:grpSpPr>
        <p:sp>
          <p:nvSpPr>
            <p:cNvPr id="72"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3"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4"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5"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6"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7"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8"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9"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0"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1"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2"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3"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4"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85" name="Group 4"/>
          <p:cNvGrpSpPr>
            <a:grpSpLocks noChangeAspect="1"/>
          </p:cNvGrpSpPr>
          <p:nvPr/>
        </p:nvGrpSpPr>
        <p:grpSpPr bwMode="auto">
          <a:xfrm>
            <a:off x="10290932" y="2029515"/>
            <a:ext cx="497382" cy="541108"/>
            <a:chOff x="2276" y="1480"/>
            <a:chExt cx="182" cy="198"/>
          </a:xfrm>
        </p:grpSpPr>
        <p:sp>
          <p:nvSpPr>
            <p:cNvPr id="86"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7"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8"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9"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0"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1"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2"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3"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4"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5"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6"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7"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8"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99" name="Straight Connector 98"/>
          <p:cNvCxnSpPr>
            <a:cxnSpLocks/>
          </p:cNvCxnSpPr>
          <p:nvPr/>
        </p:nvCxnSpPr>
        <p:spPr>
          <a:xfrm>
            <a:off x="9132622" y="2297582"/>
            <a:ext cx="621736" cy="0"/>
          </a:xfrm>
          <a:prstGeom prst="line">
            <a:avLst/>
          </a:prstGeom>
          <a:noFill/>
          <a:ln w="25400" cap="flat" cmpd="sng" algn="ctr">
            <a:solidFill>
              <a:srgbClr val="0078D7"/>
            </a:solidFill>
            <a:prstDash val="solid"/>
            <a:miter lim="800000"/>
            <a:headEnd type="none" w="med" len="med"/>
            <a:tailEnd type="arrow" w="lg" len="sm"/>
          </a:ln>
          <a:effectLst/>
        </p:spPr>
      </p:cxnSp>
      <p:sp>
        <p:nvSpPr>
          <p:cNvPr id="100" name="TextBox 99"/>
          <p:cNvSpPr txBox="1"/>
          <p:nvPr/>
        </p:nvSpPr>
        <p:spPr>
          <a:xfrm>
            <a:off x="1767464" y="2827192"/>
            <a:ext cx="755330"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Book seat</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on flight F1</a:t>
            </a:r>
          </a:p>
        </p:txBody>
      </p:sp>
      <p:sp>
        <p:nvSpPr>
          <p:cNvPr id="101" name="TextBox 100"/>
          <p:cNvSpPr txBox="1"/>
          <p:nvPr/>
        </p:nvSpPr>
        <p:spPr>
          <a:xfrm>
            <a:off x="3850592" y="2828370"/>
            <a:ext cx="779855"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Book seat</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on flight F2</a:t>
            </a:r>
          </a:p>
        </p:txBody>
      </p:sp>
      <p:sp>
        <p:nvSpPr>
          <p:cNvPr id="102" name="TextBox 101"/>
          <p:cNvSpPr txBox="1"/>
          <p:nvPr/>
        </p:nvSpPr>
        <p:spPr>
          <a:xfrm>
            <a:off x="5949071" y="2830583"/>
            <a:ext cx="779855"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Book seat</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on flight F3</a:t>
            </a:r>
          </a:p>
        </p:txBody>
      </p:sp>
      <p:sp>
        <p:nvSpPr>
          <p:cNvPr id="103" name="TextBox 102"/>
          <p:cNvSpPr txBox="1"/>
          <p:nvPr/>
        </p:nvSpPr>
        <p:spPr>
          <a:xfrm>
            <a:off x="7972582" y="2833225"/>
            <a:ext cx="945568"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Reserve room</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at hotel H1</a:t>
            </a:r>
          </a:p>
        </p:txBody>
      </p:sp>
      <p:sp>
        <p:nvSpPr>
          <p:cNvPr id="104" name="TextBox 103"/>
          <p:cNvSpPr txBox="1"/>
          <p:nvPr/>
        </p:nvSpPr>
        <p:spPr>
          <a:xfrm>
            <a:off x="10068907" y="2827192"/>
            <a:ext cx="945568"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Reserve room</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at hotel H2</a:t>
            </a:r>
          </a:p>
        </p:txBody>
      </p:sp>
      <p:grpSp>
        <p:nvGrpSpPr>
          <p:cNvPr id="105" name="Group 4"/>
          <p:cNvGrpSpPr>
            <a:grpSpLocks noChangeAspect="1"/>
          </p:cNvGrpSpPr>
          <p:nvPr/>
        </p:nvGrpSpPr>
        <p:grpSpPr bwMode="auto">
          <a:xfrm>
            <a:off x="1897502" y="5098239"/>
            <a:ext cx="497382" cy="541108"/>
            <a:chOff x="2276" y="1480"/>
            <a:chExt cx="182" cy="198"/>
          </a:xfrm>
        </p:grpSpPr>
        <p:sp>
          <p:nvSpPr>
            <p:cNvPr id="106"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7"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8"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9"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0"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1"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2"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3"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4"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5"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6"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7"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8"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19" name="Group 4"/>
          <p:cNvGrpSpPr>
            <a:grpSpLocks noChangeAspect="1"/>
          </p:cNvGrpSpPr>
          <p:nvPr/>
        </p:nvGrpSpPr>
        <p:grpSpPr bwMode="auto">
          <a:xfrm>
            <a:off x="3993963" y="5098239"/>
            <a:ext cx="497382" cy="541108"/>
            <a:chOff x="2276" y="1480"/>
            <a:chExt cx="182" cy="198"/>
          </a:xfrm>
        </p:grpSpPr>
        <p:sp>
          <p:nvSpPr>
            <p:cNvPr id="120"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1"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2"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3"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4"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5"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6"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7"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8"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9"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0"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1"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2"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33" name="Group 4"/>
          <p:cNvGrpSpPr>
            <a:grpSpLocks noChangeAspect="1"/>
          </p:cNvGrpSpPr>
          <p:nvPr/>
        </p:nvGrpSpPr>
        <p:grpSpPr bwMode="auto">
          <a:xfrm>
            <a:off x="6090423" y="5098239"/>
            <a:ext cx="497382" cy="541108"/>
            <a:chOff x="2276" y="1480"/>
            <a:chExt cx="182" cy="198"/>
          </a:xfrm>
        </p:grpSpPr>
        <p:sp>
          <p:nvSpPr>
            <p:cNvPr id="134"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5"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6"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7"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8"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9"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0"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1"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2"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3"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4"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5"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6"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47" name="Group 4"/>
          <p:cNvGrpSpPr>
            <a:grpSpLocks noChangeAspect="1"/>
          </p:cNvGrpSpPr>
          <p:nvPr/>
        </p:nvGrpSpPr>
        <p:grpSpPr bwMode="auto">
          <a:xfrm>
            <a:off x="8187388" y="5098239"/>
            <a:ext cx="497382" cy="541108"/>
            <a:chOff x="2276" y="1480"/>
            <a:chExt cx="182" cy="198"/>
          </a:xfrm>
        </p:grpSpPr>
        <p:sp>
          <p:nvSpPr>
            <p:cNvPr id="148"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9"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0"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1"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2"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3"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4"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5"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6"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7"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8"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9"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0"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61" name="Group 4"/>
          <p:cNvGrpSpPr>
            <a:grpSpLocks noChangeAspect="1"/>
          </p:cNvGrpSpPr>
          <p:nvPr/>
        </p:nvGrpSpPr>
        <p:grpSpPr bwMode="auto">
          <a:xfrm>
            <a:off x="10290932" y="5098239"/>
            <a:ext cx="497382" cy="541108"/>
            <a:chOff x="2276" y="1480"/>
            <a:chExt cx="182" cy="198"/>
          </a:xfrm>
        </p:grpSpPr>
        <p:sp>
          <p:nvSpPr>
            <p:cNvPr id="162"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3"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4"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5"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6"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7"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8"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9"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0"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1"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2"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3"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4"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175" name="TextBox 174"/>
          <p:cNvSpPr txBox="1"/>
          <p:nvPr/>
        </p:nvSpPr>
        <p:spPr>
          <a:xfrm>
            <a:off x="1646725" y="5908960"/>
            <a:ext cx="998932"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Compensating</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logic</a:t>
            </a:r>
          </a:p>
        </p:txBody>
      </p:sp>
      <p:sp>
        <p:nvSpPr>
          <p:cNvPr id="176" name="TextBox 175"/>
          <p:cNvSpPr txBox="1"/>
          <p:nvPr/>
        </p:nvSpPr>
        <p:spPr>
          <a:xfrm>
            <a:off x="3551661" y="5906709"/>
            <a:ext cx="1383968" cy="345817"/>
          </a:xfrm>
          <a:prstGeom prst="rect">
            <a:avLst/>
          </a:prstGeom>
          <a:noFill/>
        </p:spPr>
        <p:txBody>
          <a:bodyPr wrap="squar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Compensating</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logic</a:t>
            </a:r>
          </a:p>
        </p:txBody>
      </p:sp>
      <p:sp>
        <p:nvSpPr>
          <p:cNvPr id="177" name="TextBox 176"/>
          <p:cNvSpPr txBox="1"/>
          <p:nvPr/>
        </p:nvSpPr>
        <p:spPr>
          <a:xfrm>
            <a:off x="5650822" y="5908921"/>
            <a:ext cx="1383165" cy="345817"/>
          </a:xfrm>
          <a:prstGeom prst="rect">
            <a:avLst/>
          </a:prstGeom>
          <a:noFill/>
        </p:spPr>
        <p:txBody>
          <a:bodyPr wrap="squar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Compensating</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logic</a:t>
            </a:r>
          </a:p>
        </p:txBody>
      </p:sp>
      <p:sp>
        <p:nvSpPr>
          <p:cNvPr id="178" name="TextBox 177"/>
          <p:cNvSpPr txBox="1"/>
          <p:nvPr/>
        </p:nvSpPr>
        <p:spPr>
          <a:xfrm>
            <a:off x="7941797" y="5905531"/>
            <a:ext cx="998932"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Compensating</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logic</a:t>
            </a:r>
          </a:p>
        </p:txBody>
      </p:sp>
      <p:sp>
        <p:nvSpPr>
          <p:cNvPr id="179" name="TextBox 178"/>
          <p:cNvSpPr txBox="1"/>
          <p:nvPr/>
        </p:nvSpPr>
        <p:spPr>
          <a:xfrm>
            <a:off x="10045249" y="5905531"/>
            <a:ext cx="998932"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Compensating</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logic</a:t>
            </a:r>
          </a:p>
        </p:txBody>
      </p:sp>
      <p:cxnSp>
        <p:nvCxnSpPr>
          <p:cNvPr id="180" name="Straight Connector 179"/>
          <p:cNvCxnSpPr>
            <a:cxnSpLocks/>
          </p:cNvCxnSpPr>
          <p:nvPr/>
        </p:nvCxnSpPr>
        <p:spPr>
          <a:xfrm>
            <a:off x="2146193" y="3256610"/>
            <a:ext cx="0" cy="294677"/>
          </a:xfrm>
          <a:prstGeom prst="line">
            <a:avLst/>
          </a:prstGeom>
          <a:noFill/>
          <a:ln w="25400" cap="flat" cmpd="sng" algn="ctr">
            <a:solidFill>
              <a:srgbClr val="0078D7"/>
            </a:solidFill>
            <a:prstDash val="solid"/>
            <a:miter lim="800000"/>
            <a:headEnd type="none" w="med" len="med"/>
            <a:tailEnd type="arrow" w="lg" len="sm"/>
          </a:ln>
          <a:effectLst/>
        </p:spPr>
      </p:cxnSp>
      <p:cxnSp>
        <p:nvCxnSpPr>
          <p:cNvPr id="181" name="Straight Connector 180"/>
          <p:cNvCxnSpPr>
            <a:cxnSpLocks/>
          </p:cNvCxnSpPr>
          <p:nvPr/>
        </p:nvCxnSpPr>
        <p:spPr>
          <a:xfrm>
            <a:off x="2145129" y="4599486"/>
            <a:ext cx="0" cy="301153"/>
          </a:xfrm>
          <a:prstGeom prst="line">
            <a:avLst/>
          </a:prstGeom>
          <a:noFill/>
          <a:ln w="25400" cap="flat" cmpd="sng" algn="ctr">
            <a:solidFill>
              <a:srgbClr val="0078D7"/>
            </a:solidFill>
            <a:prstDash val="solid"/>
            <a:miter lim="800000"/>
            <a:headEnd type="none" w="med" len="med"/>
            <a:tailEnd type="arrow" w="lg" len="sm"/>
          </a:ln>
          <a:effectLst/>
        </p:spPr>
      </p:cxnSp>
      <p:sp>
        <p:nvSpPr>
          <p:cNvPr id="182" name="TextBox 181"/>
          <p:cNvSpPr txBox="1"/>
          <p:nvPr/>
        </p:nvSpPr>
        <p:spPr>
          <a:xfrm>
            <a:off x="4309150" y="6527470"/>
            <a:ext cx="4067538" cy="172909"/>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COMPENSATING TRANSACTION TO CANCEL ITINERARY</a:t>
            </a:r>
          </a:p>
        </p:txBody>
      </p:sp>
      <p:sp>
        <p:nvSpPr>
          <p:cNvPr id="183" name="TextBox 182"/>
          <p:cNvSpPr txBox="1"/>
          <p:nvPr/>
        </p:nvSpPr>
        <p:spPr>
          <a:xfrm>
            <a:off x="1656744" y="3992977"/>
            <a:ext cx="976769" cy="431212"/>
          </a:xfrm>
          <a:prstGeom prst="rect">
            <a:avLst/>
          </a:prstGeom>
          <a:solidFill>
            <a:srgbClr val="E6E6E6"/>
          </a:solidFill>
        </p:spPr>
        <p:txBody>
          <a:bodyPr wrap="square" lIns="0" tIns="149217" rIns="0" bIns="149217" rtlCol="0" anchor="ctr" anchorCtr="0">
            <a:noAutofit/>
          </a:bodyPr>
          <a:lstStyle/>
          <a:p>
            <a:pPr algn="ctr" defTabSz="951304">
              <a:lnSpc>
                <a:spcPct val="90000"/>
              </a:lnSpc>
              <a:spcAft>
                <a:spcPts val="612"/>
              </a:spcAft>
              <a:defRPr/>
            </a:pPr>
            <a:r>
              <a:rPr lang="en-US" sz="1224" dirty="0">
                <a:gradFill>
                  <a:gsLst>
                    <a:gs pos="81416">
                      <a:srgbClr val="0078D7"/>
                    </a:gs>
                    <a:gs pos="54000">
                      <a:srgbClr val="0078D7"/>
                    </a:gs>
                  </a:gsLst>
                  <a:lin ang="5400000" scaled="0"/>
                </a:gradFill>
                <a:latin typeface="Segoe UI Semilight"/>
              </a:rPr>
              <a:t>Cancel seat</a:t>
            </a:r>
            <a:br>
              <a:rPr lang="en-US" sz="1224" dirty="0">
                <a:gradFill>
                  <a:gsLst>
                    <a:gs pos="81416">
                      <a:srgbClr val="0078D7"/>
                    </a:gs>
                    <a:gs pos="54000">
                      <a:srgbClr val="0078D7"/>
                    </a:gs>
                  </a:gsLst>
                  <a:lin ang="5400000" scaled="0"/>
                </a:gradFill>
                <a:latin typeface="Segoe UI Semilight"/>
              </a:rPr>
            </a:br>
            <a:r>
              <a:rPr lang="en-US" sz="1224" dirty="0">
                <a:gradFill>
                  <a:gsLst>
                    <a:gs pos="81416">
                      <a:srgbClr val="0078D7"/>
                    </a:gs>
                    <a:gs pos="54000">
                      <a:srgbClr val="0078D7"/>
                    </a:gs>
                  </a:gsLst>
                  <a:lin ang="5400000" scaled="0"/>
                </a:gradFill>
                <a:latin typeface="Segoe UI Semilight"/>
              </a:rPr>
              <a:t>on flight F1</a:t>
            </a:r>
          </a:p>
        </p:txBody>
      </p:sp>
      <p:grpSp>
        <p:nvGrpSpPr>
          <p:cNvPr id="184" name="Group 20"/>
          <p:cNvGrpSpPr>
            <a:grpSpLocks noChangeAspect="1"/>
          </p:cNvGrpSpPr>
          <p:nvPr/>
        </p:nvGrpSpPr>
        <p:grpSpPr bwMode="auto">
          <a:xfrm>
            <a:off x="3920197" y="3698379"/>
            <a:ext cx="653008" cy="882642"/>
            <a:chOff x="3824" y="2081"/>
            <a:chExt cx="182" cy="246"/>
          </a:xfrm>
        </p:grpSpPr>
        <p:sp>
          <p:nvSpPr>
            <p:cNvPr id="185"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6"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187" name="Straight Connector 186"/>
          <p:cNvCxnSpPr>
            <a:cxnSpLocks/>
          </p:cNvCxnSpPr>
          <p:nvPr/>
        </p:nvCxnSpPr>
        <p:spPr>
          <a:xfrm>
            <a:off x="4247766" y="3256610"/>
            <a:ext cx="0" cy="294677"/>
          </a:xfrm>
          <a:prstGeom prst="line">
            <a:avLst/>
          </a:prstGeom>
          <a:noFill/>
          <a:ln w="25400" cap="flat" cmpd="sng" algn="ctr">
            <a:solidFill>
              <a:srgbClr val="0078D7"/>
            </a:solidFill>
            <a:prstDash val="solid"/>
            <a:miter lim="800000"/>
            <a:headEnd type="none" w="med" len="med"/>
            <a:tailEnd type="arrow" w="lg" len="sm"/>
          </a:ln>
          <a:effectLst/>
        </p:spPr>
      </p:cxnSp>
      <p:cxnSp>
        <p:nvCxnSpPr>
          <p:cNvPr id="188" name="Straight Connector 187"/>
          <p:cNvCxnSpPr>
            <a:cxnSpLocks/>
          </p:cNvCxnSpPr>
          <p:nvPr/>
        </p:nvCxnSpPr>
        <p:spPr>
          <a:xfrm>
            <a:off x="4246701" y="4580898"/>
            <a:ext cx="0" cy="301153"/>
          </a:xfrm>
          <a:prstGeom prst="line">
            <a:avLst/>
          </a:prstGeom>
          <a:noFill/>
          <a:ln w="25400" cap="flat" cmpd="sng" algn="ctr">
            <a:solidFill>
              <a:srgbClr val="0078D7"/>
            </a:solidFill>
            <a:prstDash val="solid"/>
            <a:miter lim="800000"/>
            <a:headEnd type="none" w="med" len="med"/>
            <a:tailEnd type="arrow" w="lg" len="sm"/>
          </a:ln>
          <a:effectLst/>
        </p:spPr>
      </p:cxnSp>
      <p:sp>
        <p:nvSpPr>
          <p:cNvPr id="189" name="TextBox 188"/>
          <p:cNvSpPr txBox="1"/>
          <p:nvPr/>
        </p:nvSpPr>
        <p:spPr>
          <a:xfrm>
            <a:off x="3758316" y="3991282"/>
            <a:ext cx="976769" cy="431212"/>
          </a:xfrm>
          <a:prstGeom prst="rect">
            <a:avLst/>
          </a:prstGeom>
          <a:solidFill>
            <a:srgbClr val="E6E6E6"/>
          </a:solidFill>
        </p:spPr>
        <p:txBody>
          <a:bodyPr wrap="square" lIns="0" tIns="149217" rIns="0" bIns="149217" rtlCol="0" anchor="ctr" anchorCtr="0">
            <a:noAutofit/>
          </a:bodyPr>
          <a:lstStyle/>
          <a:p>
            <a:pPr algn="ctr" defTabSz="951304">
              <a:lnSpc>
                <a:spcPct val="90000"/>
              </a:lnSpc>
              <a:spcAft>
                <a:spcPts val="612"/>
              </a:spcAft>
              <a:defRPr/>
            </a:pPr>
            <a:r>
              <a:rPr lang="en-US" sz="1224" dirty="0">
                <a:gradFill>
                  <a:gsLst>
                    <a:gs pos="81416">
                      <a:srgbClr val="0078D7"/>
                    </a:gs>
                    <a:gs pos="54000">
                      <a:srgbClr val="0078D7"/>
                    </a:gs>
                  </a:gsLst>
                  <a:lin ang="5400000" scaled="0"/>
                </a:gradFill>
                <a:latin typeface="Segoe UI Semilight"/>
              </a:rPr>
              <a:t>Cancel seat</a:t>
            </a:r>
            <a:br>
              <a:rPr lang="en-US" sz="1224" dirty="0">
                <a:gradFill>
                  <a:gsLst>
                    <a:gs pos="81416">
                      <a:srgbClr val="0078D7"/>
                    </a:gs>
                    <a:gs pos="54000">
                      <a:srgbClr val="0078D7"/>
                    </a:gs>
                  </a:gsLst>
                  <a:lin ang="5400000" scaled="0"/>
                </a:gradFill>
                <a:latin typeface="Segoe UI Semilight"/>
              </a:rPr>
            </a:br>
            <a:r>
              <a:rPr lang="en-US" sz="1224" dirty="0">
                <a:gradFill>
                  <a:gsLst>
                    <a:gs pos="81416">
                      <a:srgbClr val="0078D7"/>
                    </a:gs>
                    <a:gs pos="54000">
                      <a:srgbClr val="0078D7"/>
                    </a:gs>
                  </a:gsLst>
                  <a:lin ang="5400000" scaled="0"/>
                </a:gradFill>
                <a:latin typeface="Segoe UI Semilight"/>
              </a:rPr>
              <a:t>on flight F2</a:t>
            </a:r>
          </a:p>
        </p:txBody>
      </p:sp>
      <p:grpSp>
        <p:nvGrpSpPr>
          <p:cNvPr id="190" name="Group 20"/>
          <p:cNvGrpSpPr>
            <a:grpSpLocks noChangeAspect="1"/>
          </p:cNvGrpSpPr>
          <p:nvPr/>
        </p:nvGrpSpPr>
        <p:grpSpPr bwMode="auto">
          <a:xfrm>
            <a:off x="6021769" y="3698255"/>
            <a:ext cx="653008" cy="882642"/>
            <a:chOff x="3824" y="2081"/>
            <a:chExt cx="182" cy="246"/>
          </a:xfrm>
        </p:grpSpPr>
        <p:sp>
          <p:nvSpPr>
            <p:cNvPr id="191"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2"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193" name="Straight Connector 192"/>
          <p:cNvCxnSpPr>
            <a:cxnSpLocks/>
          </p:cNvCxnSpPr>
          <p:nvPr/>
        </p:nvCxnSpPr>
        <p:spPr>
          <a:xfrm>
            <a:off x="6349338" y="3256610"/>
            <a:ext cx="0" cy="294677"/>
          </a:xfrm>
          <a:prstGeom prst="line">
            <a:avLst/>
          </a:prstGeom>
          <a:noFill/>
          <a:ln w="25400" cap="flat" cmpd="sng" algn="ctr">
            <a:solidFill>
              <a:srgbClr val="0078D7"/>
            </a:solidFill>
            <a:prstDash val="solid"/>
            <a:miter lim="800000"/>
            <a:headEnd type="none" w="med" len="med"/>
            <a:tailEnd type="arrow" w="lg" len="sm"/>
          </a:ln>
          <a:effectLst/>
        </p:spPr>
      </p:cxnSp>
      <p:cxnSp>
        <p:nvCxnSpPr>
          <p:cNvPr id="194" name="Straight Connector 193"/>
          <p:cNvCxnSpPr>
            <a:cxnSpLocks/>
          </p:cNvCxnSpPr>
          <p:nvPr/>
        </p:nvCxnSpPr>
        <p:spPr>
          <a:xfrm>
            <a:off x="6348273" y="4580898"/>
            <a:ext cx="0" cy="301153"/>
          </a:xfrm>
          <a:prstGeom prst="line">
            <a:avLst/>
          </a:prstGeom>
          <a:noFill/>
          <a:ln w="25400" cap="flat" cmpd="sng" algn="ctr">
            <a:solidFill>
              <a:srgbClr val="0078D7"/>
            </a:solidFill>
            <a:prstDash val="solid"/>
            <a:miter lim="800000"/>
            <a:headEnd type="none" w="med" len="med"/>
            <a:tailEnd type="arrow" w="lg" len="sm"/>
          </a:ln>
          <a:effectLst/>
        </p:spPr>
      </p:cxnSp>
      <p:sp>
        <p:nvSpPr>
          <p:cNvPr id="195" name="TextBox 194"/>
          <p:cNvSpPr txBox="1"/>
          <p:nvPr/>
        </p:nvSpPr>
        <p:spPr>
          <a:xfrm>
            <a:off x="5859889" y="3991159"/>
            <a:ext cx="976769" cy="431212"/>
          </a:xfrm>
          <a:prstGeom prst="rect">
            <a:avLst/>
          </a:prstGeom>
          <a:solidFill>
            <a:srgbClr val="E6E6E6"/>
          </a:solidFill>
        </p:spPr>
        <p:txBody>
          <a:bodyPr wrap="square" lIns="0" tIns="149217" rIns="0" bIns="149217" rtlCol="0" anchor="ctr" anchorCtr="0">
            <a:noAutofit/>
          </a:bodyPr>
          <a:lstStyle/>
          <a:p>
            <a:pPr algn="ctr" defTabSz="951304">
              <a:lnSpc>
                <a:spcPct val="90000"/>
              </a:lnSpc>
              <a:spcAft>
                <a:spcPts val="612"/>
              </a:spcAft>
              <a:defRPr/>
            </a:pPr>
            <a:r>
              <a:rPr lang="en-US" sz="1224" dirty="0">
                <a:gradFill>
                  <a:gsLst>
                    <a:gs pos="81416">
                      <a:srgbClr val="0078D7"/>
                    </a:gs>
                    <a:gs pos="54000">
                      <a:srgbClr val="0078D7"/>
                    </a:gs>
                  </a:gsLst>
                  <a:lin ang="5400000" scaled="0"/>
                </a:gradFill>
                <a:latin typeface="Segoe UI Semilight"/>
              </a:rPr>
              <a:t>Cancel seat</a:t>
            </a:r>
            <a:br>
              <a:rPr lang="en-US" sz="1224" dirty="0">
                <a:gradFill>
                  <a:gsLst>
                    <a:gs pos="81416">
                      <a:srgbClr val="0078D7"/>
                    </a:gs>
                    <a:gs pos="54000">
                      <a:srgbClr val="0078D7"/>
                    </a:gs>
                  </a:gsLst>
                  <a:lin ang="5400000" scaled="0"/>
                </a:gradFill>
                <a:latin typeface="Segoe UI Semilight"/>
              </a:rPr>
            </a:br>
            <a:r>
              <a:rPr lang="en-US" sz="1224" dirty="0">
                <a:gradFill>
                  <a:gsLst>
                    <a:gs pos="81416">
                      <a:srgbClr val="0078D7"/>
                    </a:gs>
                    <a:gs pos="54000">
                      <a:srgbClr val="0078D7"/>
                    </a:gs>
                  </a:gsLst>
                  <a:lin ang="5400000" scaled="0"/>
                </a:gradFill>
                <a:latin typeface="Segoe UI Semilight"/>
              </a:rPr>
              <a:t>on flight F3</a:t>
            </a:r>
          </a:p>
        </p:txBody>
      </p:sp>
      <p:grpSp>
        <p:nvGrpSpPr>
          <p:cNvPr id="196" name="Group 20"/>
          <p:cNvGrpSpPr>
            <a:grpSpLocks noChangeAspect="1"/>
          </p:cNvGrpSpPr>
          <p:nvPr/>
        </p:nvGrpSpPr>
        <p:grpSpPr bwMode="auto">
          <a:xfrm>
            <a:off x="8109574" y="3698255"/>
            <a:ext cx="653008" cy="882642"/>
            <a:chOff x="3824" y="2081"/>
            <a:chExt cx="182" cy="246"/>
          </a:xfrm>
        </p:grpSpPr>
        <p:sp>
          <p:nvSpPr>
            <p:cNvPr id="197"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8"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199" name="Straight Connector 198"/>
          <p:cNvCxnSpPr>
            <a:cxnSpLocks/>
          </p:cNvCxnSpPr>
          <p:nvPr/>
        </p:nvCxnSpPr>
        <p:spPr>
          <a:xfrm>
            <a:off x="8437142" y="3256610"/>
            <a:ext cx="0" cy="294677"/>
          </a:xfrm>
          <a:prstGeom prst="line">
            <a:avLst/>
          </a:prstGeom>
          <a:noFill/>
          <a:ln w="25400" cap="flat" cmpd="sng" algn="ctr">
            <a:solidFill>
              <a:srgbClr val="0078D7"/>
            </a:solidFill>
            <a:prstDash val="solid"/>
            <a:miter lim="800000"/>
            <a:headEnd type="none" w="med" len="med"/>
            <a:tailEnd type="arrow" w="lg" len="sm"/>
          </a:ln>
          <a:effectLst/>
        </p:spPr>
      </p:cxnSp>
      <p:cxnSp>
        <p:nvCxnSpPr>
          <p:cNvPr id="200" name="Straight Connector 199"/>
          <p:cNvCxnSpPr>
            <a:cxnSpLocks/>
          </p:cNvCxnSpPr>
          <p:nvPr/>
        </p:nvCxnSpPr>
        <p:spPr>
          <a:xfrm>
            <a:off x="8437142" y="4577005"/>
            <a:ext cx="0" cy="301153"/>
          </a:xfrm>
          <a:prstGeom prst="line">
            <a:avLst/>
          </a:prstGeom>
          <a:noFill/>
          <a:ln w="25400" cap="flat" cmpd="sng" algn="ctr">
            <a:solidFill>
              <a:srgbClr val="0078D7"/>
            </a:solidFill>
            <a:prstDash val="solid"/>
            <a:miter lim="800000"/>
            <a:headEnd type="none" w="med" len="med"/>
            <a:tailEnd type="arrow" w="lg" len="sm"/>
          </a:ln>
          <a:effectLst/>
        </p:spPr>
      </p:cxnSp>
      <p:sp>
        <p:nvSpPr>
          <p:cNvPr id="201" name="TextBox 200"/>
          <p:cNvSpPr txBox="1"/>
          <p:nvPr/>
        </p:nvSpPr>
        <p:spPr>
          <a:xfrm>
            <a:off x="7947693" y="3991159"/>
            <a:ext cx="976769" cy="431212"/>
          </a:xfrm>
          <a:prstGeom prst="rect">
            <a:avLst/>
          </a:prstGeom>
          <a:solidFill>
            <a:srgbClr val="E6E6E6"/>
          </a:solidFill>
        </p:spPr>
        <p:txBody>
          <a:bodyPr wrap="square" lIns="0" tIns="149217" rIns="0" bIns="149217" rtlCol="0" anchor="ctr" anchorCtr="0">
            <a:noAutofit/>
          </a:bodyPr>
          <a:lstStyle/>
          <a:p>
            <a:pPr algn="ctr" defTabSz="951304">
              <a:lnSpc>
                <a:spcPct val="90000"/>
              </a:lnSpc>
              <a:spcAft>
                <a:spcPts val="612"/>
              </a:spcAft>
              <a:defRPr/>
            </a:pPr>
            <a:r>
              <a:rPr lang="en-US" sz="1224" dirty="0">
                <a:gradFill>
                  <a:gsLst>
                    <a:gs pos="81416">
                      <a:srgbClr val="0078D7"/>
                    </a:gs>
                    <a:gs pos="54000">
                      <a:srgbClr val="0078D7"/>
                    </a:gs>
                  </a:gsLst>
                  <a:lin ang="5400000" scaled="0"/>
                </a:gradFill>
                <a:latin typeface="Segoe UI Semilight"/>
              </a:rPr>
              <a:t>Cancel room at hotel H1</a:t>
            </a:r>
          </a:p>
        </p:txBody>
      </p:sp>
      <p:grpSp>
        <p:nvGrpSpPr>
          <p:cNvPr id="202" name="Group 20"/>
          <p:cNvGrpSpPr>
            <a:grpSpLocks noChangeAspect="1"/>
          </p:cNvGrpSpPr>
          <p:nvPr/>
        </p:nvGrpSpPr>
        <p:grpSpPr bwMode="auto">
          <a:xfrm>
            <a:off x="10213117" y="3698255"/>
            <a:ext cx="653008" cy="882642"/>
            <a:chOff x="3824" y="2081"/>
            <a:chExt cx="182" cy="246"/>
          </a:xfrm>
        </p:grpSpPr>
        <p:sp>
          <p:nvSpPr>
            <p:cNvPr id="203"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04"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205" name="Straight Connector 204"/>
          <p:cNvCxnSpPr>
            <a:cxnSpLocks/>
          </p:cNvCxnSpPr>
          <p:nvPr/>
        </p:nvCxnSpPr>
        <p:spPr>
          <a:xfrm>
            <a:off x="10540686" y="3256610"/>
            <a:ext cx="0" cy="294677"/>
          </a:xfrm>
          <a:prstGeom prst="line">
            <a:avLst/>
          </a:prstGeom>
          <a:noFill/>
          <a:ln w="25400" cap="flat" cmpd="sng" algn="ctr">
            <a:solidFill>
              <a:srgbClr val="0078D7"/>
            </a:solidFill>
            <a:prstDash val="solid"/>
            <a:miter lim="800000"/>
            <a:headEnd type="none" w="med" len="med"/>
            <a:tailEnd type="arrow" w="lg" len="sm"/>
          </a:ln>
          <a:effectLst/>
        </p:spPr>
      </p:cxnSp>
      <p:cxnSp>
        <p:nvCxnSpPr>
          <p:cNvPr id="206" name="Straight Connector 205"/>
          <p:cNvCxnSpPr>
            <a:cxnSpLocks/>
          </p:cNvCxnSpPr>
          <p:nvPr/>
        </p:nvCxnSpPr>
        <p:spPr>
          <a:xfrm>
            <a:off x="10539621" y="4577005"/>
            <a:ext cx="0" cy="301153"/>
          </a:xfrm>
          <a:prstGeom prst="line">
            <a:avLst/>
          </a:prstGeom>
          <a:noFill/>
          <a:ln w="25400" cap="flat" cmpd="sng" algn="ctr">
            <a:solidFill>
              <a:srgbClr val="0078D7"/>
            </a:solidFill>
            <a:prstDash val="solid"/>
            <a:miter lim="800000"/>
            <a:headEnd type="none" w="med" len="med"/>
            <a:tailEnd type="arrow" w="lg" len="sm"/>
          </a:ln>
          <a:effectLst/>
        </p:spPr>
      </p:cxnSp>
      <p:sp>
        <p:nvSpPr>
          <p:cNvPr id="207" name="TextBox 206"/>
          <p:cNvSpPr txBox="1"/>
          <p:nvPr/>
        </p:nvSpPr>
        <p:spPr>
          <a:xfrm>
            <a:off x="10051237" y="3991159"/>
            <a:ext cx="976769" cy="431212"/>
          </a:xfrm>
          <a:prstGeom prst="rect">
            <a:avLst/>
          </a:prstGeom>
          <a:solidFill>
            <a:srgbClr val="E6E6E6"/>
          </a:solidFill>
        </p:spPr>
        <p:txBody>
          <a:bodyPr wrap="square" lIns="0" tIns="149217" rIns="0" bIns="149217" rtlCol="0" anchor="ctr" anchorCtr="0">
            <a:noAutofit/>
          </a:bodyPr>
          <a:lstStyle/>
          <a:p>
            <a:pPr algn="ctr" defTabSz="951304">
              <a:lnSpc>
                <a:spcPct val="90000"/>
              </a:lnSpc>
              <a:spcAft>
                <a:spcPts val="612"/>
              </a:spcAft>
              <a:defRPr/>
            </a:pPr>
            <a:r>
              <a:rPr lang="en-US" sz="1224" dirty="0">
                <a:gradFill>
                  <a:gsLst>
                    <a:gs pos="81416">
                      <a:srgbClr val="0078D7"/>
                    </a:gs>
                    <a:gs pos="54000">
                      <a:srgbClr val="0078D7"/>
                    </a:gs>
                  </a:gsLst>
                  <a:lin ang="5400000" scaled="0"/>
                </a:gradFill>
                <a:latin typeface="Segoe UI Semilight"/>
              </a:rPr>
              <a:t>Cancel room at hotel H2</a:t>
            </a:r>
          </a:p>
        </p:txBody>
      </p:sp>
      <p:cxnSp>
        <p:nvCxnSpPr>
          <p:cNvPr id="208" name="Straight Connector 207"/>
          <p:cNvCxnSpPr>
            <a:cxnSpLocks/>
          </p:cNvCxnSpPr>
          <p:nvPr/>
        </p:nvCxnSpPr>
        <p:spPr>
          <a:xfrm>
            <a:off x="7033986" y="229758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09" name="Straight Connector 208"/>
          <p:cNvCxnSpPr>
            <a:cxnSpLocks/>
          </p:cNvCxnSpPr>
          <p:nvPr/>
        </p:nvCxnSpPr>
        <p:spPr>
          <a:xfrm>
            <a:off x="4947016" y="229758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0" name="Straight Connector 209"/>
          <p:cNvCxnSpPr>
            <a:cxnSpLocks/>
          </p:cNvCxnSpPr>
          <p:nvPr/>
        </p:nvCxnSpPr>
        <p:spPr>
          <a:xfrm>
            <a:off x="2847651" y="229758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1" name="Straight Connector 210"/>
          <p:cNvCxnSpPr>
            <a:cxnSpLocks/>
          </p:cNvCxnSpPr>
          <p:nvPr/>
        </p:nvCxnSpPr>
        <p:spPr>
          <a:xfrm>
            <a:off x="747287" y="229758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2" name="Straight Connector 211"/>
          <p:cNvCxnSpPr>
            <a:cxnSpLocks/>
          </p:cNvCxnSpPr>
          <p:nvPr/>
        </p:nvCxnSpPr>
        <p:spPr>
          <a:xfrm flipH="1">
            <a:off x="9218699" y="539056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3" name="Straight Connector 212"/>
          <p:cNvCxnSpPr>
            <a:cxnSpLocks/>
          </p:cNvCxnSpPr>
          <p:nvPr/>
        </p:nvCxnSpPr>
        <p:spPr>
          <a:xfrm flipH="1">
            <a:off x="7120063" y="539056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4" name="Straight Connector 213"/>
          <p:cNvCxnSpPr>
            <a:cxnSpLocks/>
          </p:cNvCxnSpPr>
          <p:nvPr/>
        </p:nvCxnSpPr>
        <p:spPr>
          <a:xfrm flipH="1">
            <a:off x="5033093" y="539056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5" name="Straight Connector 214"/>
          <p:cNvCxnSpPr>
            <a:cxnSpLocks/>
          </p:cNvCxnSpPr>
          <p:nvPr/>
        </p:nvCxnSpPr>
        <p:spPr>
          <a:xfrm flipH="1">
            <a:off x="2933728" y="5390562"/>
            <a:ext cx="621736" cy="0"/>
          </a:xfrm>
          <a:prstGeom prst="line">
            <a:avLst/>
          </a:prstGeom>
          <a:noFill/>
          <a:ln w="25400" cap="flat" cmpd="sng" algn="ctr">
            <a:solidFill>
              <a:srgbClr val="0078D7"/>
            </a:solidFill>
            <a:prstDash val="solid"/>
            <a:miter lim="800000"/>
            <a:headEnd type="none" w="med" len="med"/>
            <a:tailEnd type="arrow" w="lg" len="sm"/>
          </a:ln>
          <a:effectLst/>
        </p:spPr>
      </p:cxnSp>
    </p:spTree>
    <p:extLst>
      <p:ext uri="{BB962C8B-B14F-4D97-AF65-F5344CB8AC3E}">
        <p14:creationId xmlns:p14="http://schemas.microsoft.com/office/powerpoint/2010/main" val="399727050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Scheduler Agent Supervisor</a:t>
            </a:r>
            <a:endParaRPr lang="en-US" dirty="0"/>
          </a:p>
        </p:txBody>
      </p:sp>
      <p:sp>
        <p:nvSpPr>
          <p:cNvPr id="3" name="Rectangle 2"/>
          <p:cNvSpPr/>
          <p:nvPr/>
        </p:nvSpPr>
        <p:spPr bwMode="auto">
          <a:xfrm>
            <a:off x="8835277" y="2167978"/>
            <a:ext cx="1529531" cy="6220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6087106" y="2790842"/>
            <a:ext cx="854887" cy="32022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p:cNvSpPr/>
          <p:nvPr/>
        </p:nvSpPr>
        <p:spPr bwMode="auto">
          <a:xfrm>
            <a:off x="6087106" y="2172272"/>
            <a:ext cx="854887" cy="6220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extBox 6"/>
          <p:cNvSpPr txBox="1"/>
          <p:nvPr/>
        </p:nvSpPr>
        <p:spPr>
          <a:xfrm>
            <a:off x="6270758" y="2856905"/>
            <a:ext cx="486748" cy="172909"/>
          </a:xfrm>
          <a:prstGeom prst="rect">
            <a:avLst/>
          </a:prstGeom>
          <a:noFill/>
        </p:spPr>
        <p:txBody>
          <a:bodyPr wrap="none" lIns="0" tIns="0" rIns="0" bIns="0" rtlCol="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AGENT</a:t>
            </a:r>
          </a:p>
        </p:txBody>
      </p:sp>
      <p:sp>
        <p:nvSpPr>
          <p:cNvPr id="8" name="Rectangle 7"/>
          <p:cNvSpPr/>
          <p:nvPr/>
        </p:nvSpPr>
        <p:spPr bwMode="auto">
          <a:xfrm>
            <a:off x="2321006" y="3465803"/>
            <a:ext cx="1865207" cy="70188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p:cNvSpPr/>
          <p:nvPr/>
        </p:nvSpPr>
        <p:spPr bwMode="auto">
          <a:xfrm>
            <a:off x="2321006" y="2167979"/>
            <a:ext cx="1865207" cy="129782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 name="Group 4"/>
          <p:cNvGrpSpPr>
            <a:grpSpLocks noChangeAspect="1"/>
          </p:cNvGrpSpPr>
          <p:nvPr/>
        </p:nvGrpSpPr>
        <p:grpSpPr bwMode="auto">
          <a:xfrm>
            <a:off x="2489557" y="2534930"/>
            <a:ext cx="608138" cy="661600"/>
            <a:chOff x="2276" y="1480"/>
            <a:chExt cx="182" cy="198"/>
          </a:xfrm>
        </p:grpSpPr>
        <p:sp>
          <p:nvSpPr>
            <p:cNvPr id="11"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0"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1"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2"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3"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24" name="Group 4"/>
          <p:cNvGrpSpPr>
            <a:grpSpLocks noChangeAspect="1"/>
          </p:cNvGrpSpPr>
          <p:nvPr/>
        </p:nvGrpSpPr>
        <p:grpSpPr bwMode="auto">
          <a:xfrm>
            <a:off x="3361309" y="2505060"/>
            <a:ext cx="656353" cy="721340"/>
            <a:chOff x="3817" y="2091"/>
            <a:chExt cx="202" cy="222"/>
          </a:xfrm>
        </p:grpSpPr>
        <p:sp>
          <p:nvSpPr>
            <p:cNvPr id="25" name="Freeform 5"/>
            <p:cNvSpPr>
              <a:spLocks/>
            </p:cNvSpPr>
            <p:nvPr/>
          </p:nvSpPr>
          <p:spPr bwMode="auto">
            <a:xfrm>
              <a:off x="3893" y="2169"/>
              <a:ext cx="50" cy="35"/>
            </a:xfrm>
            <a:custGeom>
              <a:avLst/>
              <a:gdLst>
                <a:gd name="T0" fmla="*/ 25 w 50"/>
                <a:gd name="T1" fmla="*/ 0 h 35"/>
                <a:gd name="T2" fmla="*/ 0 w 50"/>
                <a:gd name="T3" fmla="*/ 17 h 35"/>
                <a:gd name="T4" fmla="*/ 25 w 50"/>
                <a:gd name="T5" fmla="*/ 35 h 35"/>
                <a:gd name="T6" fmla="*/ 50 w 50"/>
                <a:gd name="T7" fmla="*/ 17 h 35"/>
                <a:gd name="T8" fmla="*/ 25 w 50"/>
                <a:gd name="T9" fmla="*/ 0 h 35"/>
              </a:gdLst>
              <a:ahLst/>
              <a:cxnLst>
                <a:cxn ang="0">
                  <a:pos x="T0" y="T1"/>
                </a:cxn>
                <a:cxn ang="0">
                  <a:pos x="T2" y="T3"/>
                </a:cxn>
                <a:cxn ang="0">
                  <a:pos x="T4" y="T5"/>
                </a:cxn>
                <a:cxn ang="0">
                  <a:pos x="T6" y="T7"/>
                </a:cxn>
                <a:cxn ang="0">
                  <a:pos x="T8" y="T9"/>
                </a:cxn>
              </a:cxnLst>
              <a:rect l="0" t="0" r="r" b="b"/>
              <a:pathLst>
                <a:path w="50" h="35">
                  <a:moveTo>
                    <a:pt x="25" y="0"/>
                  </a:moveTo>
                  <a:lnTo>
                    <a:pt x="0" y="17"/>
                  </a:lnTo>
                  <a:lnTo>
                    <a:pt x="25" y="35"/>
                  </a:lnTo>
                  <a:lnTo>
                    <a:pt x="50" y="17"/>
                  </a:lnTo>
                  <a:lnTo>
                    <a:pt x="25" y="0"/>
                  </a:lnTo>
                  <a:close/>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6" name="Oval 25"/>
            <p:cNvSpPr>
              <a:spLocks noChangeArrowheads="1"/>
            </p:cNvSpPr>
            <p:nvPr/>
          </p:nvSpPr>
          <p:spPr bwMode="auto">
            <a:xfrm>
              <a:off x="3897" y="2091"/>
              <a:ext cx="42" cy="41"/>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7" name="Rectangle 26"/>
            <p:cNvSpPr>
              <a:spLocks noChangeArrowheads="1"/>
            </p:cNvSpPr>
            <p:nvPr/>
          </p:nvSpPr>
          <p:spPr bwMode="auto">
            <a:xfrm>
              <a:off x="3990" y="2171"/>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8" name="Rectangle 27"/>
            <p:cNvSpPr>
              <a:spLocks noChangeArrowheads="1"/>
            </p:cNvSpPr>
            <p:nvPr/>
          </p:nvSpPr>
          <p:spPr bwMode="auto">
            <a:xfrm>
              <a:off x="3990" y="2237"/>
              <a:ext cx="29" cy="31"/>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9" name="Oval 28"/>
            <p:cNvSpPr>
              <a:spLocks noChangeArrowheads="1"/>
            </p:cNvSpPr>
            <p:nvPr/>
          </p:nvSpPr>
          <p:spPr bwMode="auto">
            <a:xfrm>
              <a:off x="3852" y="2272"/>
              <a:ext cx="41" cy="41"/>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0" name="Line 10"/>
            <p:cNvSpPr>
              <a:spLocks noChangeShapeType="1"/>
            </p:cNvSpPr>
            <p:nvPr/>
          </p:nvSpPr>
          <p:spPr bwMode="auto">
            <a:xfrm>
              <a:off x="3918" y="2132"/>
              <a:ext cx="0" cy="41"/>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1" name="Line 11"/>
            <p:cNvSpPr>
              <a:spLocks noChangeShapeType="1"/>
            </p:cNvSpPr>
            <p:nvPr/>
          </p:nvSpPr>
          <p:spPr bwMode="auto">
            <a:xfrm flipH="1">
              <a:off x="3844" y="2186"/>
              <a:ext cx="49" cy="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 name="Line 12"/>
            <p:cNvSpPr>
              <a:spLocks noChangeShapeType="1"/>
            </p:cNvSpPr>
            <p:nvPr/>
          </p:nvSpPr>
          <p:spPr bwMode="auto">
            <a:xfrm flipH="1">
              <a:off x="3943" y="2186"/>
              <a:ext cx="49" cy="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 name="Freeform 13"/>
            <p:cNvSpPr>
              <a:spLocks/>
            </p:cNvSpPr>
            <p:nvPr/>
          </p:nvSpPr>
          <p:spPr bwMode="auto">
            <a:xfrm>
              <a:off x="3832" y="2198"/>
              <a:ext cx="41" cy="74"/>
            </a:xfrm>
            <a:custGeom>
              <a:avLst/>
              <a:gdLst>
                <a:gd name="T0" fmla="*/ 0 w 41"/>
                <a:gd name="T1" fmla="*/ 0 h 74"/>
                <a:gd name="T2" fmla="*/ 0 w 41"/>
                <a:gd name="T3" fmla="*/ 43 h 74"/>
                <a:gd name="T4" fmla="*/ 41 w 41"/>
                <a:gd name="T5" fmla="*/ 43 h 74"/>
                <a:gd name="T6" fmla="*/ 41 w 41"/>
                <a:gd name="T7" fmla="*/ 74 h 74"/>
              </a:gdLst>
              <a:ahLst/>
              <a:cxnLst>
                <a:cxn ang="0">
                  <a:pos x="T0" y="T1"/>
                </a:cxn>
                <a:cxn ang="0">
                  <a:pos x="T2" y="T3"/>
                </a:cxn>
                <a:cxn ang="0">
                  <a:pos x="T4" y="T5"/>
                </a:cxn>
                <a:cxn ang="0">
                  <a:pos x="T6" y="T7"/>
                </a:cxn>
              </a:cxnLst>
              <a:rect l="0" t="0" r="r" b="b"/>
              <a:pathLst>
                <a:path w="41" h="74">
                  <a:moveTo>
                    <a:pt x="0" y="0"/>
                  </a:moveTo>
                  <a:lnTo>
                    <a:pt x="0" y="43"/>
                  </a:lnTo>
                  <a:lnTo>
                    <a:pt x="41" y="43"/>
                  </a:lnTo>
                  <a:lnTo>
                    <a:pt x="41" y="74"/>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4" name="Line 14"/>
            <p:cNvSpPr>
              <a:spLocks noChangeShapeType="1"/>
            </p:cNvSpPr>
            <p:nvPr/>
          </p:nvSpPr>
          <p:spPr bwMode="auto">
            <a:xfrm>
              <a:off x="4004" y="2198"/>
              <a:ext cx="0" cy="41"/>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5" name="Freeform 15"/>
            <p:cNvSpPr>
              <a:spLocks/>
            </p:cNvSpPr>
            <p:nvPr/>
          </p:nvSpPr>
          <p:spPr bwMode="auto">
            <a:xfrm>
              <a:off x="3918" y="2198"/>
              <a:ext cx="74" cy="53"/>
            </a:xfrm>
            <a:custGeom>
              <a:avLst/>
              <a:gdLst>
                <a:gd name="T0" fmla="*/ 74 w 74"/>
                <a:gd name="T1" fmla="*/ 53 h 53"/>
                <a:gd name="T2" fmla="*/ 0 w 74"/>
                <a:gd name="T3" fmla="*/ 53 h 53"/>
                <a:gd name="T4" fmla="*/ 0 w 74"/>
                <a:gd name="T5" fmla="*/ 0 h 53"/>
              </a:gdLst>
              <a:ahLst/>
              <a:cxnLst>
                <a:cxn ang="0">
                  <a:pos x="T0" y="T1"/>
                </a:cxn>
                <a:cxn ang="0">
                  <a:pos x="T2" y="T3"/>
                </a:cxn>
                <a:cxn ang="0">
                  <a:pos x="T4" y="T5"/>
                </a:cxn>
              </a:cxnLst>
              <a:rect l="0" t="0" r="r" b="b"/>
              <a:pathLst>
                <a:path w="74" h="53">
                  <a:moveTo>
                    <a:pt x="74" y="53"/>
                  </a:moveTo>
                  <a:lnTo>
                    <a:pt x="0" y="53"/>
                  </a:lnTo>
                  <a:lnTo>
                    <a:pt x="0"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6" name="Rectangle 16"/>
            <p:cNvSpPr>
              <a:spLocks noChangeArrowheads="1"/>
            </p:cNvSpPr>
            <p:nvPr/>
          </p:nvSpPr>
          <p:spPr bwMode="auto">
            <a:xfrm>
              <a:off x="3817" y="2171"/>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37" name="TextBox 36"/>
          <p:cNvSpPr txBox="1"/>
          <p:nvPr/>
        </p:nvSpPr>
        <p:spPr>
          <a:xfrm>
            <a:off x="2506945" y="3533065"/>
            <a:ext cx="1493331" cy="527358"/>
          </a:xfrm>
          <a:prstGeom prst="rect">
            <a:avLst/>
          </a:prstGeom>
          <a:noFill/>
        </p:spPr>
        <p:txBody>
          <a:bodyPr wrap="none" lIns="186521" tIns="149217" rIns="186521" bIns="149217" rtlCol="0">
            <a:spAutoFit/>
          </a:bodyPr>
          <a:lstStyle/>
          <a:p>
            <a:pPr algn="ctr" defTabSz="951304">
              <a:lnSpc>
                <a:spcPct val="90000"/>
              </a:lnSpc>
              <a:spcAft>
                <a:spcPts val="612"/>
              </a:spcAft>
              <a:defRPr/>
            </a:pPr>
            <a:r>
              <a:rPr lang="en-US" sz="1632" dirty="0">
                <a:gradFill>
                  <a:gsLst>
                    <a:gs pos="9735">
                      <a:srgbClr val="353535"/>
                    </a:gs>
                    <a:gs pos="36283">
                      <a:srgbClr val="353535"/>
                    </a:gs>
                  </a:gsLst>
                  <a:lin ang="5400000" scaled="0"/>
                </a:gradFill>
                <a:cs typeface="Segoe UI" panose="020B0502040204020203" pitchFamily="34" charset="0"/>
              </a:rPr>
              <a:t>SCHEDULER</a:t>
            </a:r>
          </a:p>
        </p:txBody>
      </p:sp>
      <p:grpSp>
        <p:nvGrpSpPr>
          <p:cNvPr id="38" name="Group 4"/>
          <p:cNvGrpSpPr>
            <a:grpSpLocks noChangeAspect="1"/>
          </p:cNvGrpSpPr>
          <p:nvPr/>
        </p:nvGrpSpPr>
        <p:grpSpPr bwMode="auto">
          <a:xfrm>
            <a:off x="6308352" y="2259434"/>
            <a:ext cx="411559" cy="447739"/>
            <a:chOff x="2276" y="1480"/>
            <a:chExt cx="182" cy="198"/>
          </a:xfrm>
        </p:grpSpPr>
        <p:sp>
          <p:nvSpPr>
            <p:cNvPr id="39"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0"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1"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2"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3"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4"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5"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6"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7"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8"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9"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0"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1"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52" name="Rectangle 51"/>
          <p:cNvSpPr/>
          <p:nvPr/>
        </p:nvSpPr>
        <p:spPr bwMode="auto">
          <a:xfrm>
            <a:off x="6087106" y="3851251"/>
            <a:ext cx="854887" cy="32022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6087106" y="3232681"/>
            <a:ext cx="854887" cy="6220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TextBox 53"/>
          <p:cNvSpPr txBox="1"/>
          <p:nvPr/>
        </p:nvSpPr>
        <p:spPr>
          <a:xfrm>
            <a:off x="6270758" y="3916828"/>
            <a:ext cx="486748" cy="172909"/>
          </a:xfrm>
          <a:prstGeom prst="rect">
            <a:avLst/>
          </a:prstGeom>
          <a:noFill/>
        </p:spPr>
        <p:txBody>
          <a:bodyPr wrap="none" lIns="0" tIns="0" rIns="0" bIns="0" rtlCol="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AGENT</a:t>
            </a:r>
          </a:p>
        </p:txBody>
      </p:sp>
      <p:grpSp>
        <p:nvGrpSpPr>
          <p:cNvPr id="55" name="Group 4"/>
          <p:cNvGrpSpPr>
            <a:grpSpLocks noChangeAspect="1"/>
          </p:cNvGrpSpPr>
          <p:nvPr/>
        </p:nvGrpSpPr>
        <p:grpSpPr bwMode="auto">
          <a:xfrm>
            <a:off x="6308352" y="3319843"/>
            <a:ext cx="411559" cy="447739"/>
            <a:chOff x="2276" y="1480"/>
            <a:chExt cx="182" cy="198"/>
          </a:xfrm>
        </p:grpSpPr>
        <p:sp>
          <p:nvSpPr>
            <p:cNvPr id="56"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7"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8"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9"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0"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1"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2"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3"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4"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5"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6"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7"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8"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69" name="Straight Connector 68"/>
          <p:cNvCxnSpPr>
            <a:cxnSpLocks/>
          </p:cNvCxnSpPr>
          <p:nvPr/>
        </p:nvCxnSpPr>
        <p:spPr>
          <a:xfrm>
            <a:off x="4307678" y="2631462"/>
            <a:ext cx="1610320" cy="0"/>
          </a:xfrm>
          <a:prstGeom prst="line">
            <a:avLst/>
          </a:prstGeom>
          <a:noFill/>
          <a:ln w="25400" cap="flat" cmpd="sng" algn="ctr">
            <a:solidFill>
              <a:srgbClr val="0078D7"/>
            </a:solidFill>
            <a:prstDash val="solid"/>
            <a:miter lim="800000"/>
            <a:headEnd type="arrow" w="lg" len="sm"/>
            <a:tailEnd type="arrow" w="lg" len="sm"/>
          </a:ln>
          <a:effectLst/>
        </p:spPr>
      </p:cxnSp>
      <p:cxnSp>
        <p:nvCxnSpPr>
          <p:cNvPr id="70" name="Straight Connector 69"/>
          <p:cNvCxnSpPr>
            <a:cxnSpLocks/>
          </p:cNvCxnSpPr>
          <p:nvPr/>
        </p:nvCxnSpPr>
        <p:spPr>
          <a:xfrm>
            <a:off x="4307678" y="3608431"/>
            <a:ext cx="1610320" cy="0"/>
          </a:xfrm>
          <a:prstGeom prst="line">
            <a:avLst/>
          </a:prstGeom>
          <a:noFill/>
          <a:ln w="25400" cap="flat" cmpd="sng" algn="ctr">
            <a:solidFill>
              <a:srgbClr val="0078D7"/>
            </a:solidFill>
            <a:prstDash val="solid"/>
            <a:miter lim="800000"/>
            <a:headEnd type="arrow" w="lg" len="sm"/>
            <a:tailEnd type="arrow" w="lg" len="sm"/>
          </a:ln>
          <a:effectLst/>
        </p:spPr>
      </p:cxnSp>
      <p:grpSp>
        <p:nvGrpSpPr>
          <p:cNvPr id="71" name="Group 70"/>
          <p:cNvGrpSpPr/>
          <p:nvPr/>
        </p:nvGrpSpPr>
        <p:grpSpPr>
          <a:xfrm>
            <a:off x="9441879" y="2265226"/>
            <a:ext cx="316328" cy="427568"/>
            <a:chOff x="6904037" y="2156892"/>
            <a:chExt cx="310154" cy="419222"/>
          </a:xfrm>
        </p:grpSpPr>
        <p:grpSp>
          <p:nvGrpSpPr>
            <p:cNvPr id="72" name="Group 20"/>
            <p:cNvGrpSpPr>
              <a:grpSpLocks noChangeAspect="1"/>
            </p:cNvGrpSpPr>
            <p:nvPr/>
          </p:nvGrpSpPr>
          <p:grpSpPr bwMode="auto">
            <a:xfrm>
              <a:off x="6904037" y="2156892"/>
              <a:ext cx="310154" cy="419222"/>
              <a:chOff x="3824" y="2081"/>
              <a:chExt cx="182" cy="246"/>
            </a:xfrm>
          </p:grpSpPr>
          <p:sp>
            <p:nvSpPr>
              <p:cNvPr id="74"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5"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73" name="TextBox 72"/>
            <p:cNvSpPr txBox="1"/>
            <p:nvPr/>
          </p:nvSpPr>
          <p:spPr>
            <a:xfrm>
              <a:off x="6997398" y="2332330"/>
              <a:ext cx="125034" cy="219804"/>
            </a:xfrm>
            <a:prstGeom prst="rect">
              <a:avLst/>
            </a:prstGeom>
            <a:noFill/>
          </p:spPr>
          <p:txBody>
            <a:bodyPr wrap="none" lIns="0" tIns="0" rIns="0" bIns="0" rtlCol="0">
              <a:spAutoFit/>
            </a:bodyPr>
            <a:lstStyle/>
            <a:p>
              <a:pPr defTabSz="951304">
                <a:lnSpc>
                  <a:spcPct val="70000"/>
                </a:lnSpc>
                <a:defRPr/>
              </a:pPr>
              <a:r>
                <a:rPr lang="en-US" sz="1020" b="1" kern="0" dirty="0">
                  <a:gradFill>
                    <a:gsLst>
                      <a:gs pos="2655">
                        <a:srgbClr val="FFFFFF"/>
                      </a:gs>
                      <a:gs pos="11000">
                        <a:srgbClr val="FFFFFF"/>
                      </a:gs>
                    </a:gsLst>
                    <a:lin ang="5400000" scaled="0"/>
                  </a:gradFill>
                  <a:latin typeface="Segoe Pro Semibold" panose="020B0702040504020203" pitchFamily="34" charset="0"/>
                </a:rPr>
                <a:t>10</a:t>
              </a:r>
              <a:br>
                <a:rPr lang="en-US" sz="1020" b="1" kern="0" dirty="0">
                  <a:gradFill>
                    <a:gsLst>
                      <a:gs pos="2655">
                        <a:srgbClr val="FFFFFF"/>
                      </a:gs>
                      <a:gs pos="11000">
                        <a:srgbClr val="FFFFFF"/>
                      </a:gs>
                    </a:gsLst>
                    <a:lin ang="5400000" scaled="0"/>
                  </a:gradFill>
                  <a:latin typeface="Segoe Pro Semibold" panose="020B0702040504020203" pitchFamily="34" charset="0"/>
                </a:rPr>
              </a:br>
              <a:r>
                <a:rPr lang="en-US" sz="1020" b="1" kern="0" dirty="0">
                  <a:gradFill>
                    <a:gsLst>
                      <a:gs pos="2655">
                        <a:srgbClr val="FFFFFF"/>
                      </a:gs>
                      <a:gs pos="11000">
                        <a:srgbClr val="FFFFFF"/>
                      </a:gs>
                    </a:gsLst>
                    <a:lin ang="5400000" scaled="0"/>
                  </a:gradFill>
                  <a:latin typeface="Segoe Pro Semibold" panose="020B0702040504020203" pitchFamily="34" charset="0"/>
                </a:rPr>
                <a:t>01</a:t>
              </a:r>
            </a:p>
          </p:txBody>
        </p:sp>
      </p:grpSp>
      <p:sp>
        <p:nvSpPr>
          <p:cNvPr id="76" name="Rectangle 75"/>
          <p:cNvSpPr/>
          <p:nvPr/>
        </p:nvSpPr>
        <p:spPr bwMode="auto">
          <a:xfrm>
            <a:off x="8835277" y="2786548"/>
            <a:ext cx="1529531" cy="32022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TextBox 76"/>
          <p:cNvSpPr txBox="1"/>
          <p:nvPr/>
        </p:nvSpPr>
        <p:spPr>
          <a:xfrm>
            <a:off x="8909129" y="2855036"/>
            <a:ext cx="1381830" cy="172909"/>
          </a:xfrm>
          <a:prstGeom prst="rect">
            <a:avLst/>
          </a:prstGeom>
          <a:noFill/>
        </p:spPr>
        <p:txBody>
          <a:bodyPr wrap="none" lIns="0" tIns="0" rIns="0" bIns="0" rtlCol="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REMOTE RESOURCE</a:t>
            </a:r>
          </a:p>
        </p:txBody>
      </p:sp>
      <p:sp>
        <p:nvSpPr>
          <p:cNvPr id="78" name="Rectangle 77"/>
          <p:cNvSpPr/>
          <p:nvPr/>
        </p:nvSpPr>
        <p:spPr bwMode="auto">
          <a:xfrm>
            <a:off x="8835277" y="3232681"/>
            <a:ext cx="1529531" cy="6220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p:cNvSpPr/>
          <p:nvPr/>
        </p:nvSpPr>
        <p:spPr bwMode="auto">
          <a:xfrm>
            <a:off x="8835277" y="3851251"/>
            <a:ext cx="1529531" cy="32022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TextBox 79"/>
          <p:cNvSpPr txBox="1"/>
          <p:nvPr/>
        </p:nvSpPr>
        <p:spPr>
          <a:xfrm>
            <a:off x="8996439" y="3911515"/>
            <a:ext cx="1207210" cy="172909"/>
          </a:xfrm>
          <a:prstGeom prst="rect">
            <a:avLst/>
          </a:prstGeom>
          <a:noFill/>
        </p:spPr>
        <p:txBody>
          <a:bodyPr wrap="square" lIns="0" tIns="0" rIns="0" bIns="0" rtlCol="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REMOTE SERVICE</a:t>
            </a:r>
          </a:p>
        </p:txBody>
      </p:sp>
      <p:sp>
        <p:nvSpPr>
          <p:cNvPr id="81" name="Freeform 20"/>
          <p:cNvSpPr>
            <a:spLocks/>
          </p:cNvSpPr>
          <p:nvPr/>
        </p:nvSpPr>
        <p:spPr bwMode="auto">
          <a:xfrm>
            <a:off x="9203873" y="3308086"/>
            <a:ext cx="827362" cy="457501"/>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353535"/>
              </a:solidFill>
              <a:latin typeface="Segoe UI Semilight"/>
            </a:endParaRPr>
          </a:p>
        </p:txBody>
      </p:sp>
      <p:pic>
        <p:nvPicPr>
          <p:cNvPr id="82" name="Graphic 8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41879" y="3382561"/>
            <a:ext cx="351348" cy="351348"/>
          </a:xfrm>
          <a:prstGeom prst="rect">
            <a:avLst/>
          </a:prstGeom>
        </p:spPr>
      </p:pic>
      <p:cxnSp>
        <p:nvCxnSpPr>
          <p:cNvPr id="83" name="Straight Connector 82"/>
          <p:cNvCxnSpPr>
            <a:cxnSpLocks/>
          </p:cNvCxnSpPr>
          <p:nvPr/>
        </p:nvCxnSpPr>
        <p:spPr>
          <a:xfrm>
            <a:off x="4307678" y="4253876"/>
            <a:ext cx="663048" cy="663048"/>
          </a:xfrm>
          <a:prstGeom prst="line">
            <a:avLst/>
          </a:prstGeom>
          <a:noFill/>
          <a:ln w="25400" cap="flat" cmpd="sng" algn="ctr">
            <a:solidFill>
              <a:srgbClr val="0078D7"/>
            </a:solidFill>
            <a:prstDash val="solid"/>
            <a:miter lim="800000"/>
            <a:headEnd type="arrow" w="lg" len="sm"/>
            <a:tailEnd type="none" w="med" len="med"/>
          </a:ln>
          <a:effectLst/>
        </p:spPr>
      </p:cxnSp>
      <p:sp>
        <p:nvSpPr>
          <p:cNvPr id="84" name="Rectangle 83"/>
          <p:cNvSpPr/>
          <p:nvPr/>
        </p:nvSpPr>
        <p:spPr bwMode="auto">
          <a:xfrm>
            <a:off x="2321007" y="4456209"/>
            <a:ext cx="1860688" cy="135394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85" name="Straight Connector 84"/>
          <p:cNvCxnSpPr>
            <a:cxnSpLocks/>
          </p:cNvCxnSpPr>
          <p:nvPr/>
        </p:nvCxnSpPr>
        <p:spPr>
          <a:xfrm>
            <a:off x="4307678" y="5421342"/>
            <a:ext cx="663048" cy="0"/>
          </a:xfrm>
          <a:prstGeom prst="line">
            <a:avLst/>
          </a:prstGeom>
          <a:noFill/>
          <a:ln w="25400" cap="flat" cmpd="sng" algn="ctr">
            <a:solidFill>
              <a:srgbClr val="0078D7"/>
            </a:solidFill>
            <a:prstDash val="solid"/>
            <a:miter lim="800000"/>
            <a:headEnd type="arrow" w="lg" len="sm"/>
            <a:tailEnd type="arrow" w="lg" len="sm"/>
          </a:ln>
          <a:effectLst/>
        </p:spPr>
      </p:cxnSp>
      <p:sp>
        <p:nvSpPr>
          <p:cNvPr id="86" name="Rectangle 85"/>
          <p:cNvSpPr/>
          <p:nvPr/>
        </p:nvSpPr>
        <p:spPr bwMode="auto">
          <a:xfrm>
            <a:off x="2321007" y="5810153"/>
            <a:ext cx="1860688" cy="6152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TextBox 86"/>
          <p:cNvSpPr txBox="1"/>
          <p:nvPr/>
        </p:nvSpPr>
        <p:spPr>
          <a:xfrm>
            <a:off x="2464930" y="5877413"/>
            <a:ext cx="1577366" cy="527358"/>
          </a:xfrm>
          <a:prstGeom prst="rect">
            <a:avLst/>
          </a:prstGeom>
          <a:noFill/>
        </p:spPr>
        <p:txBody>
          <a:bodyPr wrap="none" lIns="186521" tIns="149217" rIns="186521" bIns="149217" rtlCol="0">
            <a:spAutoFit/>
          </a:bodyPr>
          <a:lstStyle/>
          <a:p>
            <a:pPr algn="ctr" defTabSz="951304">
              <a:lnSpc>
                <a:spcPct val="90000"/>
              </a:lnSpc>
              <a:spcAft>
                <a:spcPts val="612"/>
              </a:spcAft>
              <a:defRPr/>
            </a:pPr>
            <a:r>
              <a:rPr lang="en-US" sz="1632" dirty="0">
                <a:gradFill>
                  <a:gsLst>
                    <a:gs pos="9735">
                      <a:srgbClr val="353535"/>
                    </a:gs>
                    <a:gs pos="36283">
                      <a:srgbClr val="353535"/>
                    </a:gs>
                  </a:gsLst>
                  <a:lin ang="5400000" scaled="0"/>
                </a:gradFill>
                <a:cs typeface="Segoe UI" panose="020B0502040204020203" pitchFamily="34" charset="0"/>
              </a:rPr>
              <a:t>STATE STORE</a:t>
            </a:r>
          </a:p>
        </p:txBody>
      </p:sp>
      <p:sp>
        <p:nvSpPr>
          <p:cNvPr id="88" name="Rectangle 87"/>
          <p:cNvSpPr/>
          <p:nvPr/>
        </p:nvSpPr>
        <p:spPr bwMode="auto">
          <a:xfrm>
            <a:off x="5081305" y="4456209"/>
            <a:ext cx="1860688" cy="135394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Rectangle 88"/>
          <p:cNvSpPr/>
          <p:nvPr/>
        </p:nvSpPr>
        <p:spPr bwMode="auto">
          <a:xfrm>
            <a:off x="5081305" y="5810153"/>
            <a:ext cx="1860688" cy="6152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TextBox 89"/>
          <p:cNvSpPr txBox="1"/>
          <p:nvPr/>
        </p:nvSpPr>
        <p:spPr>
          <a:xfrm>
            <a:off x="5232098" y="5877413"/>
            <a:ext cx="1563632" cy="527358"/>
          </a:xfrm>
          <a:prstGeom prst="rect">
            <a:avLst/>
          </a:prstGeom>
          <a:noFill/>
        </p:spPr>
        <p:txBody>
          <a:bodyPr wrap="none" lIns="186521" tIns="149217" rIns="186521" bIns="149217" rtlCol="0">
            <a:spAutoFit/>
          </a:bodyPr>
          <a:lstStyle/>
          <a:p>
            <a:pPr algn="ctr" defTabSz="951304">
              <a:lnSpc>
                <a:spcPct val="90000"/>
              </a:lnSpc>
              <a:spcAft>
                <a:spcPts val="612"/>
              </a:spcAft>
              <a:defRPr/>
            </a:pPr>
            <a:r>
              <a:rPr lang="en-US" sz="1632" dirty="0">
                <a:gradFill>
                  <a:gsLst>
                    <a:gs pos="9735">
                      <a:srgbClr val="353535"/>
                    </a:gs>
                    <a:gs pos="36283">
                      <a:srgbClr val="353535"/>
                    </a:gs>
                  </a:gsLst>
                  <a:lin ang="5400000" scaled="0"/>
                </a:gradFill>
                <a:cs typeface="Segoe UI" panose="020B0502040204020203" pitchFamily="34" charset="0"/>
              </a:rPr>
              <a:t>SUPERVISOR</a:t>
            </a:r>
          </a:p>
        </p:txBody>
      </p:sp>
      <p:grpSp>
        <p:nvGrpSpPr>
          <p:cNvPr id="91" name="Group 4"/>
          <p:cNvGrpSpPr>
            <a:grpSpLocks noChangeAspect="1"/>
          </p:cNvGrpSpPr>
          <p:nvPr/>
        </p:nvGrpSpPr>
        <p:grpSpPr bwMode="auto">
          <a:xfrm>
            <a:off x="5707580" y="4828052"/>
            <a:ext cx="608138" cy="661600"/>
            <a:chOff x="2276" y="1480"/>
            <a:chExt cx="182" cy="198"/>
          </a:xfrm>
        </p:grpSpPr>
        <p:sp>
          <p:nvSpPr>
            <p:cNvPr id="92"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3"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4"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5"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6"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7"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8"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9"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0"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1"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2"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3"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4"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105" name="Straight Connector 104"/>
          <p:cNvCxnSpPr>
            <a:cxnSpLocks/>
          </p:cNvCxnSpPr>
          <p:nvPr/>
        </p:nvCxnSpPr>
        <p:spPr>
          <a:xfrm>
            <a:off x="7083475" y="2631462"/>
            <a:ext cx="1610320" cy="0"/>
          </a:xfrm>
          <a:prstGeom prst="line">
            <a:avLst/>
          </a:prstGeom>
          <a:noFill/>
          <a:ln w="25400" cap="flat" cmpd="sng" algn="ctr">
            <a:solidFill>
              <a:srgbClr val="0078D7"/>
            </a:solidFill>
            <a:prstDash val="solid"/>
            <a:miter lim="800000"/>
            <a:headEnd type="arrow" w="lg" len="sm"/>
            <a:tailEnd type="arrow" w="lg" len="sm"/>
          </a:ln>
          <a:effectLst/>
        </p:spPr>
      </p:cxnSp>
      <p:cxnSp>
        <p:nvCxnSpPr>
          <p:cNvPr id="106" name="Straight Connector 105"/>
          <p:cNvCxnSpPr>
            <a:cxnSpLocks/>
          </p:cNvCxnSpPr>
          <p:nvPr/>
        </p:nvCxnSpPr>
        <p:spPr>
          <a:xfrm>
            <a:off x="7083475" y="3608431"/>
            <a:ext cx="1610320" cy="0"/>
          </a:xfrm>
          <a:prstGeom prst="line">
            <a:avLst/>
          </a:prstGeom>
          <a:noFill/>
          <a:ln w="25400" cap="flat" cmpd="sng" algn="ctr">
            <a:solidFill>
              <a:srgbClr val="0078D7"/>
            </a:solidFill>
            <a:prstDash val="solid"/>
            <a:miter lim="800000"/>
            <a:headEnd type="arrow" w="lg" len="sm"/>
            <a:tailEnd type="arrow" w="lg" len="sm"/>
          </a:ln>
          <a:effectLst/>
        </p:spPr>
      </p:cxnSp>
      <p:grpSp>
        <p:nvGrpSpPr>
          <p:cNvPr id="107" name="Group 23"/>
          <p:cNvGrpSpPr>
            <a:grpSpLocks noChangeAspect="1"/>
          </p:cNvGrpSpPr>
          <p:nvPr/>
        </p:nvGrpSpPr>
        <p:grpSpPr bwMode="auto">
          <a:xfrm>
            <a:off x="2775011" y="4735909"/>
            <a:ext cx="952679" cy="794544"/>
            <a:chOff x="5031" y="3247"/>
            <a:chExt cx="247" cy="206"/>
          </a:xfrm>
        </p:grpSpPr>
        <p:sp>
          <p:nvSpPr>
            <p:cNvPr id="108" name="Rectangle 24"/>
            <p:cNvSpPr>
              <a:spLocks noChangeArrowheads="1"/>
            </p:cNvSpPr>
            <p:nvPr/>
          </p:nvSpPr>
          <p:spPr bwMode="auto">
            <a:xfrm>
              <a:off x="5031" y="3247"/>
              <a:ext cx="247" cy="206"/>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9" name="Line 25"/>
            <p:cNvSpPr>
              <a:spLocks noChangeShapeType="1"/>
            </p:cNvSpPr>
            <p:nvPr/>
          </p:nvSpPr>
          <p:spPr bwMode="auto">
            <a:xfrm>
              <a:off x="5031" y="3288"/>
              <a:ext cx="246" cy="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0" name="Rectangle 26"/>
            <p:cNvSpPr>
              <a:spLocks noChangeArrowheads="1"/>
            </p:cNvSpPr>
            <p:nvPr/>
          </p:nvSpPr>
          <p:spPr bwMode="auto">
            <a:xfrm>
              <a:off x="5056" y="3399"/>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1" name="Rectangle 27"/>
            <p:cNvSpPr>
              <a:spLocks noChangeArrowheads="1"/>
            </p:cNvSpPr>
            <p:nvPr/>
          </p:nvSpPr>
          <p:spPr bwMode="auto">
            <a:xfrm>
              <a:off x="5111" y="3399"/>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2" name="Rectangle 28"/>
            <p:cNvSpPr>
              <a:spLocks noChangeArrowheads="1"/>
            </p:cNvSpPr>
            <p:nvPr/>
          </p:nvSpPr>
          <p:spPr bwMode="auto">
            <a:xfrm>
              <a:off x="5169" y="3399"/>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3" name="Rectangle 29"/>
            <p:cNvSpPr>
              <a:spLocks noChangeArrowheads="1"/>
            </p:cNvSpPr>
            <p:nvPr/>
          </p:nvSpPr>
          <p:spPr bwMode="auto">
            <a:xfrm>
              <a:off x="5224" y="3399"/>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4" name="Rectangle 30"/>
            <p:cNvSpPr>
              <a:spLocks noChangeArrowheads="1"/>
            </p:cNvSpPr>
            <p:nvPr/>
          </p:nvSpPr>
          <p:spPr bwMode="auto">
            <a:xfrm>
              <a:off x="5056" y="3346"/>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5" name="Rectangle 31"/>
            <p:cNvSpPr>
              <a:spLocks noChangeArrowheads="1"/>
            </p:cNvSpPr>
            <p:nvPr/>
          </p:nvSpPr>
          <p:spPr bwMode="auto">
            <a:xfrm>
              <a:off x="5111" y="3346"/>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6" name="Rectangle 32"/>
            <p:cNvSpPr>
              <a:spLocks noChangeArrowheads="1"/>
            </p:cNvSpPr>
            <p:nvPr/>
          </p:nvSpPr>
          <p:spPr bwMode="auto">
            <a:xfrm>
              <a:off x="5169" y="3346"/>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7" name="Rectangle 33"/>
            <p:cNvSpPr>
              <a:spLocks noChangeArrowheads="1"/>
            </p:cNvSpPr>
            <p:nvPr/>
          </p:nvSpPr>
          <p:spPr bwMode="auto">
            <a:xfrm>
              <a:off x="5224" y="3346"/>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Tree>
    <p:extLst>
      <p:ext uri="{BB962C8B-B14F-4D97-AF65-F5344CB8AC3E}">
        <p14:creationId xmlns:p14="http://schemas.microsoft.com/office/powerpoint/2010/main" val="40034602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you an ISV looking to utilize the cloud?</a:t>
            </a:r>
          </a:p>
        </p:txBody>
      </p:sp>
      <p:sp>
        <p:nvSpPr>
          <p:cNvPr id="3" name="Text Placeholder 2"/>
          <p:cNvSpPr>
            <a:spLocks noGrp="1"/>
          </p:cNvSpPr>
          <p:nvPr>
            <p:ph type="body" sz="quarter" idx="10"/>
          </p:nvPr>
        </p:nvSpPr>
        <p:spPr>
          <a:xfrm>
            <a:off x="274702" y="1211287"/>
            <a:ext cx="11888787" cy="5681555"/>
          </a:xfrm>
        </p:spPr>
        <p:txBody>
          <a:bodyPr/>
          <a:lstStyle/>
          <a:p>
            <a:r>
              <a:rPr lang="en-US" dirty="0"/>
              <a:t>An ISV is a company that sells software or services powered by software.</a:t>
            </a:r>
          </a:p>
          <a:p>
            <a:r>
              <a:rPr lang="en-US" b="1" dirty="0"/>
              <a:t>My team wants to help you on your cloud journey!</a:t>
            </a:r>
          </a:p>
          <a:p>
            <a:pPr lvl="1"/>
            <a:r>
              <a:rPr lang="en-US" dirty="0"/>
              <a:t>Work with an Azure Architect to provide guidance on your technical journey to the cloud.</a:t>
            </a:r>
          </a:p>
          <a:p>
            <a:pPr lvl="1"/>
            <a:r>
              <a:rPr lang="en-US" dirty="0"/>
              <a:t>Work with a Business Evangelist to access Microsoft resources to help get exposure for your solution and bring your solution to market.</a:t>
            </a:r>
          </a:p>
          <a:p>
            <a:r>
              <a:rPr lang="en-US" dirty="0"/>
              <a:t>For more information email</a:t>
            </a:r>
          </a:p>
          <a:p>
            <a:pPr lvl="1"/>
            <a:r>
              <a:rPr lang="en-US" dirty="0">
                <a:hlinkClick r:id="rId2"/>
              </a:rPr>
              <a:t>USmicrosoftISVteam@microsoft.com</a:t>
            </a:r>
            <a:endParaRPr lang="en-US" dirty="0"/>
          </a:p>
          <a:p>
            <a:r>
              <a:rPr lang="en-US" dirty="0"/>
              <a:t>Watch recorded &amp; live webcasts</a:t>
            </a:r>
          </a:p>
          <a:p>
            <a:pPr lvl="1"/>
            <a:r>
              <a:rPr lang="en-US" dirty="0">
                <a:hlinkClick r:id="rId3"/>
              </a:rPr>
              <a:t>http://www.buildandscaleyourcloudapp.com</a:t>
            </a:r>
            <a:r>
              <a:rPr lang="en-US" dirty="0"/>
              <a:t> </a:t>
            </a:r>
          </a:p>
        </p:txBody>
      </p:sp>
    </p:spTree>
    <p:extLst>
      <p:ext uri="{BB962C8B-B14F-4D97-AF65-F5344CB8AC3E}">
        <p14:creationId xmlns:p14="http://schemas.microsoft.com/office/powerpoint/2010/main" val="28052748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Retry</a:t>
            </a:r>
            <a:endParaRPr lang="en-US" dirty="0"/>
          </a:p>
        </p:txBody>
      </p:sp>
      <p:sp>
        <p:nvSpPr>
          <p:cNvPr id="3" name="Rectangle 2"/>
          <p:cNvSpPr/>
          <p:nvPr/>
        </p:nvSpPr>
        <p:spPr bwMode="auto">
          <a:xfrm>
            <a:off x="1213590" y="2556563"/>
            <a:ext cx="2797810" cy="203584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1213590" y="4592409"/>
            <a:ext cx="2797810" cy="92507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extBox 5"/>
          <p:cNvSpPr txBox="1"/>
          <p:nvPr/>
        </p:nvSpPr>
        <p:spPr>
          <a:xfrm>
            <a:off x="1482479" y="4741159"/>
            <a:ext cx="2260041" cy="647165"/>
          </a:xfrm>
          <a:prstGeom prst="rect">
            <a:avLst/>
          </a:prstGeom>
          <a:noFill/>
        </p:spPr>
        <p:txBody>
          <a:bodyPr wrap="none" lIns="186521" tIns="149217" rIns="186521" bIns="149217" rtlCol="0">
            <a:spAutoFit/>
          </a:bodyPr>
          <a:lstStyle/>
          <a:p>
            <a:pPr algn="ctr" defTabSz="951304">
              <a:lnSpc>
                <a:spcPct val="90000"/>
              </a:lnSpc>
              <a:spcAft>
                <a:spcPts val="612"/>
              </a:spcAft>
              <a:defRPr/>
            </a:pPr>
            <a:r>
              <a:rPr lang="en-US" sz="2448" dirty="0">
                <a:gradFill>
                  <a:gsLst>
                    <a:gs pos="9735">
                      <a:srgbClr val="353535"/>
                    </a:gs>
                    <a:gs pos="36283">
                      <a:srgbClr val="353535"/>
                    </a:gs>
                  </a:gsLst>
                  <a:lin ang="5400000" scaled="0"/>
                </a:gradFill>
                <a:cs typeface="Segoe UI" panose="020B0502040204020203" pitchFamily="34" charset="0"/>
              </a:rPr>
              <a:t>APPLICATION</a:t>
            </a:r>
          </a:p>
        </p:txBody>
      </p:sp>
      <p:grpSp>
        <p:nvGrpSpPr>
          <p:cNvPr id="7" name="Group 4"/>
          <p:cNvGrpSpPr>
            <a:grpSpLocks noChangeAspect="1"/>
          </p:cNvGrpSpPr>
          <p:nvPr/>
        </p:nvGrpSpPr>
        <p:grpSpPr bwMode="auto">
          <a:xfrm>
            <a:off x="1993030" y="2900562"/>
            <a:ext cx="1238932" cy="1347846"/>
            <a:chOff x="2276" y="1480"/>
            <a:chExt cx="182" cy="198"/>
          </a:xfrm>
        </p:grpSpPr>
        <p:sp>
          <p:nvSpPr>
            <p:cNvPr id="8" name="Line 5"/>
            <p:cNvSpPr>
              <a:spLocks noChangeShapeType="1"/>
            </p:cNvSpPr>
            <p:nvPr/>
          </p:nvSpPr>
          <p:spPr bwMode="auto">
            <a:xfrm>
              <a:off x="2384" y="1618"/>
              <a:ext cx="4"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 name="Line 6"/>
            <p:cNvSpPr>
              <a:spLocks noChangeShapeType="1"/>
            </p:cNvSpPr>
            <p:nvPr/>
          </p:nvSpPr>
          <p:spPr bwMode="auto">
            <a:xfrm>
              <a:off x="2346" y="1530"/>
              <a:ext cx="5" cy="12"/>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 name="Line 7"/>
            <p:cNvSpPr>
              <a:spLocks noChangeShapeType="1"/>
            </p:cNvSpPr>
            <p:nvPr/>
          </p:nvSpPr>
          <p:spPr bwMode="auto">
            <a:xfrm flipH="1">
              <a:off x="2346" y="1618"/>
              <a:ext cx="5"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 name="Line 8"/>
            <p:cNvSpPr>
              <a:spLocks noChangeShapeType="1"/>
            </p:cNvSpPr>
            <p:nvPr/>
          </p:nvSpPr>
          <p:spPr bwMode="auto">
            <a:xfrm flipH="1">
              <a:off x="2384" y="1530"/>
              <a:ext cx="4" cy="12"/>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 name="Line 9"/>
            <p:cNvSpPr>
              <a:spLocks noChangeShapeType="1"/>
            </p:cNvSpPr>
            <p:nvPr/>
          </p:nvSpPr>
          <p:spPr bwMode="auto">
            <a:xfrm>
              <a:off x="2406" y="1595"/>
              <a:ext cx="11" cy="5"/>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 name="Line 10"/>
            <p:cNvSpPr>
              <a:spLocks noChangeShapeType="1"/>
            </p:cNvSpPr>
            <p:nvPr/>
          </p:nvSpPr>
          <p:spPr bwMode="auto">
            <a:xfrm>
              <a:off x="2318" y="1558"/>
              <a:ext cx="10" cy="7"/>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 name="Line 11"/>
            <p:cNvSpPr>
              <a:spLocks noChangeShapeType="1"/>
            </p:cNvSpPr>
            <p:nvPr/>
          </p:nvSpPr>
          <p:spPr bwMode="auto">
            <a:xfrm flipV="1">
              <a:off x="2406" y="1558"/>
              <a:ext cx="11" cy="7"/>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 name="Line 12"/>
            <p:cNvSpPr>
              <a:spLocks noChangeShapeType="1"/>
            </p:cNvSpPr>
            <p:nvPr/>
          </p:nvSpPr>
          <p:spPr bwMode="auto">
            <a:xfrm flipV="1">
              <a:off x="2318" y="1595"/>
              <a:ext cx="10" cy="5"/>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 name="Oval 13"/>
            <p:cNvSpPr>
              <a:spLocks noChangeArrowheads="1"/>
            </p:cNvSpPr>
            <p:nvPr/>
          </p:nvSpPr>
          <p:spPr bwMode="auto">
            <a:xfrm>
              <a:off x="2330" y="1542"/>
              <a:ext cx="74" cy="76"/>
            </a:xfrm>
            <a:prstGeom prst="ellips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0"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21" name="Rectangle 20"/>
          <p:cNvSpPr/>
          <p:nvPr/>
        </p:nvSpPr>
        <p:spPr bwMode="auto">
          <a:xfrm>
            <a:off x="8677867" y="2556563"/>
            <a:ext cx="2797810" cy="203584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21"/>
          <p:cNvSpPr/>
          <p:nvPr/>
        </p:nvSpPr>
        <p:spPr bwMode="auto">
          <a:xfrm>
            <a:off x="8677867" y="4592409"/>
            <a:ext cx="2797810" cy="92507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TextBox 22"/>
          <p:cNvSpPr txBox="1"/>
          <p:nvPr/>
        </p:nvSpPr>
        <p:spPr>
          <a:xfrm>
            <a:off x="8685139" y="4741159"/>
            <a:ext cx="2783278" cy="647165"/>
          </a:xfrm>
          <a:prstGeom prst="rect">
            <a:avLst/>
          </a:prstGeom>
          <a:noFill/>
        </p:spPr>
        <p:txBody>
          <a:bodyPr wrap="none" lIns="186521" tIns="149217" rIns="186521" bIns="149217" rtlCol="0">
            <a:spAutoFit/>
          </a:bodyPr>
          <a:lstStyle/>
          <a:p>
            <a:pPr algn="ctr" defTabSz="951304">
              <a:lnSpc>
                <a:spcPct val="90000"/>
              </a:lnSpc>
              <a:spcAft>
                <a:spcPts val="612"/>
              </a:spcAft>
              <a:defRPr/>
            </a:pPr>
            <a:r>
              <a:rPr lang="en-US" sz="2448" dirty="0">
                <a:gradFill>
                  <a:gsLst>
                    <a:gs pos="9735">
                      <a:srgbClr val="353535"/>
                    </a:gs>
                    <a:gs pos="36283">
                      <a:srgbClr val="353535"/>
                    </a:gs>
                  </a:gsLst>
                  <a:lin ang="5400000" scaled="0"/>
                </a:gradFill>
                <a:cs typeface="Segoe UI" panose="020B0502040204020203" pitchFamily="34" charset="0"/>
              </a:rPr>
              <a:t>HOSTED SERVICE</a:t>
            </a:r>
          </a:p>
        </p:txBody>
      </p:sp>
      <p:grpSp>
        <p:nvGrpSpPr>
          <p:cNvPr id="24" name="Group 4"/>
          <p:cNvGrpSpPr>
            <a:grpSpLocks noChangeAspect="1"/>
          </p:cNvGrpSpPr>
          <p:nvPr/>
        </p:nvGrpSpPr>
        <p:grpSpPr bwMode="auto">
          <a:xfrm>
            <a:off x="9377319" y="2950248"/>
            <a:ext cx="1228723" cy="1273000"/>
            <a:chOff x="3806" y="2090"/>
            <a:chExt cx="222" cy="230"/>
          </a:xfrm>
        </p:grpSpPr>
        <p:sp>
          <p:nvSpPr>
            <p:cNvPr id="25" name="Freeform 5"/>
            <p:cNvSpPr>
              <a:spLocks/>
            </p:cNvSpPr>
            <p:nvPr/>
          </p:nvSpPr>
          <p:spPr bwMode="auto">
            <a:xfrm>
              <a:off x="3806" y="2090"/>
              <a:ext cx="222" cy="222"/>
            </a:xfrm>
            <a:custGeom>
              <a:avLst/>
              <a:gdLst>
                <a:gd name="T0" fmla="*/ 54 w 108"/>
                <a:gd name="T1" fmla="*/ 108 h 108"/>
                <a:gd name="T2" fmla="*/ 0 w 108"/>
                <a:gd name="T3" fmla="*/ 54 h 108"/>
                <a:gd name="T4" fmla="*/ 54 w 108"/>
                <a:gd name="T5" fmla="*/ 0 h 108"/>
                <a:gd name="T6" fmla="*/ 108 w 108"/>
                <a:gd name="T7" fmla="*/ 54 h 108"/>
                <a:gd name="T8" fmla="*/ 106 w 108"/>
                <a:gd name="T9" fmla="*/ 68 h 108"/>
              </a:gdLst>
              <a:ahLst/>
              <a:cxnLst>
                <a:cxn ang="0">
                  <a:pos x="T0" y="T1"/>
                </a:cxn>
                <a:cxn ang="0">
                  <a:pos x="T2" y="T3"/>
                </a:cxn>
                <a:cxn ang="0">
                  <a:pos x="T4" y="T5"/>
                </a:cxn>
                <a:cxn ang="0">
                  <a:pos x="T6" y="T7"/>
                </a:cxn>
                <a:cxn ang="0">
                  <a:pos x="T8" y="T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59"/>
                    <a:pt x="107" y="64"/>
                    <a:pt x="106" y="68"/>
                  </a:cubicBez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6" name="Line 6"/>
            <p:cNvSpPr>
              <a:spLocks noChangeShapeType="1"/>
            </p:cNvSpPr>
            <p:nvPr/>
          </p:nvSpPr>
          <p:spPr bwMode="auto">
            <a:xfrm flipH="1">
              <a:off x="3823" y="2148"/>
              <a:ext cx="188" cy="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7" name="Line 7"/>
            <p:cNvSpPr>
              <a:spLocks noChangeShapeType="1"/>
            </p:cNvSpPr>
            <p:nvPr/>
          </p:nvSpPr>
          <p:spPr bwMode="auto">
            <a:xfrm flipH="1">
              <a:off x="3806" y="2205"/>
              <a:ext cx="222" cy="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8" name="Line 8"/>
            <p:cNvSpPr>
              <a:spLocks noChangeShapeType="1"/>
            </p:cNvSpPr>
            <p:nvPr/>
          </p:nvSpPr>
          <p:spPr bwMode="auto">
            <a:xfrm flipH="1">
              <a:off x="3823" y="2254"/>
              <a:ext cx="98" cy="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9" name="Line 9"/>
            <p:cNvSpPr>
              <a:spLocks noChangeShapeType="1"/>
            </p:cNvSpPr>
            <p:nvPr/>
          </p:nvSpPr>
          <p:spPr bwMode="auto">
            <a:xfrm>
              <a:off x="3997" y="2310"/>
              <a:ext cx="4"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0" name="Line 10"/>
            <p:cNvSpPr>
              <a:spLocks noChangeShapeType="1"/>
            </p:cNvSpPr>
            <p:nvPr/>
          </p:nvSpPr>
          <p:spPr bwMode="auto">
            <a:xfrm>
              <a:off x="3964" y="2230"/>
              <a:ext cx="4"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1" name="Line 11"/>
            <p:cNvSpPr>
              <a:spLocks noChangeShapeType="1"/>
            </p:cNvSpPr>
            <p:nvPr/>
          </p:nvSpPr>
          <p:spPr bwMode="auto">
            <a:xfrm flipH="1">
              <a:off x="3964" y="2310"/>
              <a:ext cx="4"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 name="Line 12"/>
            <p:cNvSpPr>
              <a:spLocks noChangeShapeType="1"/>
            </p:cNvSpPr>
            <p:nvPr/>
          </p:nvSpPr>
          <p:spPr bwMode="auto">
            <a:xfrm flipH="1">
              <a:off x="3997" y="2230"/>
              <a:ext cx="4"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 name="Line 13"/>
            <p:cNvSpPr>
              <a:spLocks noChangeShapeType="1"/>
            </p:cNvSpPr>
            <p:nvPr/>
          </p:nvSpPr>
          <p:spPr bwMode="auto">
            <a:xfrm>
              <a:off x="4018" y="2289"/>
              <a:ext cx="10" cy="4"/>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4" name="Line 14"/>
            <p:cNvSpPr>
              <a:spLocks noChangeShapeType="1"/>
            </p:cNvSpPr>
            <p:nvPr/>
          </p:nvSpPr>
          <p:spPr bwMode="auto">
            <a:xfrm>
              <a:off x="3938" y="2256"/>
              <a:ext cx="10" cy="4"/>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5" name="Line 15"/>
            <p:cNvSpPr>
              <a:spLocks noChangeShapeType="1"/>
            </p:cNvSpPr>
            <p:nvPr/>
          </p:nvSpPr>
          <p:spPr bwMode="auto">
            <a:xfrm flipV="1">
              <a:off x="4018" y="2256"/>
              <a:ext cx="10" cy="4"/>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6" name="Line 16"/>
            <p:cNvSpPr>
              <a:spLocks noChangeShapeType="1"/>
            </p:cNvSpPr>
            <p:nvPr/>
          </p:nvSpPr>
          <p:spPr bwMode="auto">
            <a:xfrm flipV="1">
              <a:off x="3938" y="2289"/>
              <a:ext cx="10" cy="4"/>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7" name="Oval 17"/>
            <p:cNvSpPr>
              <a:spLocks noChangeArrowheads="1"/>
            </p:cNvSpPr>
            <p:nvPr/>
          </p:nvSpPr>
          <p:spPr bwMode="auto">
            <a:xfrm>
              <a:off x="3948" y="2240"/>
              <a:ext cx="70" cy="70"/>
            </a:xfrm>
            <a:prstGeom prst="ellips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8" name="Freeform 18"/>
            <p:cNvSpPr>
              <a:spLocks/>
            </p:cNvSpPr>
            <p:nvPr/>
          </p:nvSpPr>
          <p:spPr bwMode="auto">
            <a:xfrm>
              <a:off x="3853" y="2090"/>
              <a:ext cx="136" cy="222"/>
            </a:xfrm>
            <a:custGeom>
              <a:avLst/>
              <a:gdLst>
                <a:gd name="T0" fmla="*/ 41 w 66"/>
                <a:gd name="T1" fmla="*/ 106 h 108"/>
                <a:gd name="T2" fmla="*/ 33 w 66"/>
                <a:gd name="T3" fmla="*/ 108 h 108"/>
                <a:gd name="T4" fmla="*/ 0 w 66"/>
                <a:gd name="T5" fmla="*/ 54 h 108"/>
                <a:gd name="T6" fmla="*/ 33 w 66"/>
                <a:gd name="T7" fmla="*/ 0 h 108"/>
                <a:gd name="T8" fmla="*/ 66 w 66"/>
                <a:gd name="T9" fmla="*/ 54 h 108"/>
                <a:gd name="T10" fmla="*/ 66 w 66"/>
                <a:gd name="T11" fmla="*/ 56 h 108"/>
              </a:gdLst>
              <a:ahLst/>
              <a:cxnLst>
                <a:cxn ang="0">
                  <a:pos x="T0" y="T1"/>
                </a:cxn>
                <a:cxn ang="0">
                  <a:pos x="T2" y="T3"/>
                </a:cxn>
                <a:cxn ang="0">
                  <a:pos x="T4" y="T5"/>
                </a:cxn>
                <a:cxn ang="0">
                  <a:pos x="T6" y="T7"/>
                </a:cxn>
                <a:cxn ang="0">
                  <a:pos x="T8" y="T9"/>
                </a:cxn>
                <a:cxn ang="0">
                  <a:pos x="T10" y="T11"/>
                </a:cxn>
              </a:cxnLst>
              <a:rect l="0" t="0" r="r" b="b"/>
              <a:pathLst>
                <a:path w="66" h="108">
                  <a:moveTo>
                    <a:pt x="41" y="106"/>
                  </a:moveTo>
                  <a:cubicBezTo>
                    <a:pt x="38" y="107"/>
                    <a:pt x="36" y="108"/>
                    <a:pt x="33" y="108"/>
                  </a:cubicBezTo>
                  <a:cubicBezTo>
                    <a:pt x="15" y="108"/>
                    <a:pt x="0" y="84"/>
                    <a:pt x="0" y="54"/>
                  </a:cubicBezTo>
                  <a:cubicBezTo>
                    <a:pt x="0" y="24"/>
                    <a:pt x="15" y="0"/>
                    <a:pt x="33" y="0"/>
                  </a:cubicBezTo>
                  <a:cubicBezTo>
                    <a:pt x="51" y="0"/>
                    <a:pt x="66" y="24"/>
                    <a:pt x="66" y="54"/>
                  </a:cubicBezTo>
                  <a:cubicBezTo>
                    <a:pt x="66" y="55"/>
                    <a:pt x="66" y="55"/>
                    <a:pt x="66" y="56"/>
                  </a:cubicBez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39" name="Oval 38"/>
          <p:cNvSpPr/>
          <p:nvPr/>
        </p:nvSpPr>
        <p:spPr bwMode="auto">
          <a:xfrm>
            <a:off x="4244550" y="2556563"/>
            <a:ext cx="466301" cy="46630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1</a:t>
            </a:r>
          </a:p>
        </p:txBody>
      </p:sp>
      <p:sp>
        <p:nvSpPr>
          <p:cNvPr id="40" name="Oval 39"/>
          <p:cNvSpPr/>
          <p:nvPr/>
        </p:nvSpPr>
        <p:spPr bwMode="auto">
          <a:xfrm>
            <a:off x="4244550" y="3572604"/>
            <a:ext cx="466301" cy="46630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2</a:t>
            </a:r>
          </a:p>
        </p:txBody>
      </p:sp>
      <p:sp>
        <p:nvSpPr>
          <p:cNvPr id="41" name="Oval 40"/>
          <p:cNvSpPr/>
          <p:nvPr/>
        </p:nvSpPr>
        <p:spPr bwMode="auto">
          <a:xfrm>
            <a:off x="4246504" y="4588644"/>
            <a:ext cx="466301" cy="46630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3</a:t>
            </a:r>
          </a:p>
        </p:txBody>
      </p:sp>
      <p:cxnSp>
        <p:nvCxnSpPr>
          <p:cNvPr id="42" name="Straight Connector 41"/>
          <p:cNvCxnSpPr>
            <a:cxnSpLocks/>
          </p:cNvCxnSpPr>
          <p:nvPr/>
        </p:nvCxnSpPr>
        <p:spPr>
          <a:xfrm>
            <a:off x="4683138" y="2789712"/>
            <a:ext cx="3767802"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43" name="Straight Connector 42"/>
          <p:cNvCxnSpPr>
            <a:cxnSpLocks/>
          </p:cNvCxnSpPr>
          <p:nvPr/>
        </p:nvCxnSpPr>
        <p:spPr>
          <a:xfrm flipH="1">
            <a:off x="4240862" y="3259992"/>
            <a:ext cx="4210079"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44" name="Straight Connector 43"/>
          <p:cNvCxnSpPr>
            <a:cxnSpLocks/>
          </p:cNvCxnSpPr>
          <p:nvPr/>
        </p:nvCxnSpPr>
        <p:spPr>
          <a:xfrm>
            <a:off x="4683138" y="3833686"/>
            <a:ext cx="3767802"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45" name="Straight Connector 44"/>
          <p:cNvCxnSpPr>
            <a:cxnSpLocks/>
          </p:cNvCxnSpPr>
          <p:nvPr/>
        </p:nvCxnSpPr>
        <p:spPr>
          <a:xfrm flipH="1">
            <a:off x="4240862" y="4303965"/>
            <a:ext cx="4210079"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46" name="Straight Connector 45"/>
          <p:cNvCxnSpPr>
            <a:cxnSpLocks/>
          </p:cNvCxnSpPr>
          <p:nvPr/>
        </p:nvCxnSpPr>
        <p:spPr>
          <a:xfrm>
            <a:off x="4683138" y="4806375"/>
            <a:ext cx="3767802"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47" name="Straight Connector 46"/>
          <p:cNvCxnSpPr>
            <a:cxnSpLocks/>
          </p:cNvCxnSpPr>
          <p:nvPr/>
        </p:nvCxnSpPr>
        <p:spPr>
          <a:xfrm flipH="1">
            <a:off x="4240862" y="5276655"/>
            <a:ext cx="4210079" cy="0"/>
          </a:xfrm>
          <a:prstGeom prst="line">
            <a:avLst/>
          </a:prstGeom>
          <a:noFill/>
          <a:ln w="25400" cap="flat" cmpd="sng" algn="ctr">
            <a:solidFill>
              <a:srgbClr val="0078D7"/>
            </a:solidFill>
            <a:prstDash val="solid"/>
            <a:miter lim="800000"/>
            <a:headEnd type="none" w="med" len="med"/>
            <a:tailEnd type="arrow" w="lg" len="sm"/>
          </a:ln>
          <a:effectLst/>
        </p:spPr>
      </p:cxnSp>
      <p:sp>
        <p:nvSpPr>
          <p:cNvPr id="48" name="TextBox 47"/>
          <p:cNvSpPr txBox="1"/>
          <p:nvPr/>
        </p:nvSpPr>
        <p:spPr>
          <a:xfrm>
            <a:off x="4709399" y="3128354"/>
            <a:ext cx="590533" cy="259298"/>
          </a:xfrm>
          <a:prstGeom prst="rect">
            <a:avLst/>
          </a:prstGeom>
          <a:solidFill>
            <a:srgbClr val="E6E6E6"/>
          </a:solidFill>
        </p:spPr>
        <p:txBody>
          <a:bodyPr wrap="none" lIns="93260" tIns="0" rIns="93260" bIns="0" rtlCol="0" anchor="ctr" anchorCtr="0">
            <a:spAutoFit/>
          </a:bodyPr>
          <a:lstStyle/>
          <a:p>
            <a:pPr algn="ctr" defTabSz="951304">
              <a:lnSpc>
                <a:spcPct val="90000"/>
              </a:lnSpc>
              <a:spcAft>
                <a:spcPts val="612"/>
              </a:spcAft>
              <a:defRPr/>
            </a:pPr>
            <a:r>
              <a:rPr lang="en-US" sz="1836" dirty="0">
                <a:gradFill>
                  <a:gsLst>
                    <a:gs pos="65487">
                      <a:srgbClr val="0078D7"/>
                    </a:gs>
                    <a:gs pos="54000">
                      <a:srgbClr val="0078D7"/>
                    </a:gs>
                  </a:gsLst>
                  <a:lin ang="5400000" scaled="0"/>
                </a:gradFill>
                <a:latin typeface="Segoe Pro Semibold" panose="020B0702040504020203" pitchFamily="34" charset="0"/>
              </a:rPr>
              <a:t>500</a:t>
            </a:r>
          </a:p>
        </p:txBody>
      </p:sp>
      <p:sp>
        <p:nvSpPr>
          <p:cNvPr id="49" name="TextBox 48"/>
          <p:cNvSpPr txBox="1"/>
          <p:nvPr/>
        </p:nvSpPr>
        <p:spPr>
          <a:xfrm>
            <a:off x="4709399" y="4176452"/>
            <a:ext cx="590533" cy="259298"/>
          </a:xfrm>
          <a:prstGeom prst="rect">
            <a:avLst/>
          </a:prstGeom>
          <a:solidFill>
            <a:srgbClr val="E6E6E6"/>
          </a:solidFill>
        </p:spPr>
        <p:txBody>
          <a:bodyPr wrap="none" lIns="93260" tIns="0" rIns="93260" bIns="0" rtlCol="0" anchor="ctr" anchorCtr="0">
            <a:spAutoFit/>
          </a:bodyPr>
          <a:lstStyle/>
          <a:p>
            <a:pPr algn="ctr" defTabSz="951304">
              <a:lnSpc>
                <a:spcPct val="90000"/>
              </a:lnSpc>
              <a:spcAft>
                <a:spcPts val="612"/>
              </a:spcAft>
              <a:defRPr/>
            </a:pPr>
            <a:r>
              <a:rPr lang="en-US" sz="1836" dirty="0">
                <a:gradFill>
                  <a:gsLst>
                    <a:gs pos="65487">
                      <a:srgbClr val="0078D7"/>
                    </a:gs>
                    <a:gs pos="54000">
                      <a:srgbClr val="0078D7"/>
                    </a:gs>
                  </a:gsLst>
                  <a:lin ang="5400000" scaled="0"/>
                </a:gradFill>
                <a:latin typeface="Segoe Pro Semibold" panose="020B0702040504020203" pitchFamily="34" charset="0"/>
              </a:rPr>
              <a:t>500</a:t>
            </a:r>
          </a:p>
        </p:txBody>
      </p:sp>
      <p:sp>
        <p:nvSpPr>
          <p:cNvPr id="50" name="TextBox 49"/>
          <p:cNvSpPr txBox="1"/>
          <p:nvPr/>
        </p:nvSpPr>
        <p:spPr>
          <a:xfrm>
            <a:off x="4715626" y="5143027"/>
            <a:ext cx="590533" cy="259298"/>
          </a:xfrm>
          <a:prstGeom prst="rect">
            <a:avLst/>
          </a:prstGeom>
          <a:solidFill>
            <a:srgbClr val="E6E6E6"/>
          </a:solidFill>
        </p:spPr>
        <p:txBody>
          <a:bodyPr wrap="none" lIns="93260" tIns="0" rIns="93260" bIns="0" rtlCol="0" anchor="ctr" anchorCtr="0">
            <a:spAutoFit/>
          </a:bodyPr>
          <a:lstStyle/>
          <a:p>
            <a:pPr algn="ctr" defTabSz="951304">
              <a:lnSpc>
                <a:spcPct val="90000"/>
              </a:lnSpc>
              <a:spcAft>
                <a:spcPts val="612"/>
              </a:spcAft>
              <a:defRPr/>
            </a:pPr>
            <a:r>
              <a:rPr lang="en-US" sz="1836" dirty="0">
                <a:gradFill>
                  <a:gsLst>
                    <a:gs pos="65487">
                      <a:srgbClr val="0078D7"/>
                    </a:gs>
                    <a:gs pos="54000">
                      <a:srgbClr val="0078D7"/>
                    </a:gs>
                  </a:gsLst>
                  <a:lin ang="5400000" scaled="0"/>
                </a:gradFill>
                <a:latin typeface="Segoe Pro Semibold" panose="020B0702040504020203" pitchFamily="34" charset="0"/>
              </a:rPr>
              <a:t>200</a:t>
            </a:r>
          </a:p>
        </p:txBody>
      </p:sp>
      <p:grpSp>
        <p:nvGrpSpPr>
          <p:cNvPr id="51" name="Group 50"/>
          <p:cNvGrpSpPr/>
          <p:nvPr/>
        </p:nvGrpSpPr>
        <p:grpSpPr>
          <a:xfrm>
            <a:off x="7500567" y="2635961"/>
            <a:ext cx="319211" cy="319211"/>
            <a:chOff x="6065837" y="5792084"/>
            <a:chExt cx="350203" cy="350203"/>
          </a:xfrm>
        </p:grpSpPr>
        <p:sp>
          <p:nvSpPr>
            <p:cNvPr id="52" name="Oval 51"/>
            <p:cNvSpPr/>
            <p:nvPr/>
          </p:nvSpPr>
          <p:spPr bwMode="auto">
            <a:xfrm>
              <a:off x="6065837" y="5792084"/>
              <a:ext cx="350203" cy="350203"/>
            </a:xfrm>
            <a:prstGeom prst="ellipse">
              <a:avLst/>
            </a:prstGeom>
            <a:solidFill>
              <a:srgbClr val="E6E6E6"/>
            </a:solidFill>
            <a:ln w="63500" cap="flat">
              <a:solidFill>
                <a:srgbClr val="FF0000"/>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353535"/>
                </a:solidFill>
                <a:latin typeface="Segoe UI Semilight"/>
              </a:endParaRPr>
            </a:p>
          </p:txBody>
        </p:sp>
        <p:cxnSp>
          <p:nvCxnSpPr>
            <p:cNvPr id="53" name="Straight Connector 52"/>
            <p:cNvCxnSpPr>
              <a:stCxn id="52" idx="1"/>
              <a:endCxn id="52" idx="5"/>
            </p:cNvCxnSpPr>
            <p:nvPr/>
          </p:nvCxnSpPr>
          <p:spPr>
            <a:xfrm>
              <a:off x="6117123" y="5843370"/>
              <a:ext cx="247631" cy="247631"/>
            </a:xfrm>
            <a:prstGeom prst="line">
              <a:avLst/>
            </a:prstGeom>
            <a:noFill/>
            <a:ln w="6350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4" name="Group 53"/>
          <p:cNvGrpSpPr/>
          <p:nvPr/>
        </p:nvGrpSpPr>
        <p:grpSpPr>
          <a:xfrm>
            <a:off x="7500567" y="3674080"/>
            <a:ext cx="319211" cy="319211"/>
            <a:chOff x="6065837" y="5792084"/>
            <a:chExt cx="350203" cy="350203"/>
          </a:xfrm>
        </p:grpSpPr>
        <p:sp>
          <p:nvSpPr>
            <p:cNvPr id="55" name="Oval 54"/>
            <p:cNvSpPr/>
            <p:nvPr/>
          </p:nvSpPr>
          <p:spPr bwMode="auto">
            <a:xfrm>
              <a:off x="6065837" y="5792084"/>
              <a:ext cx="350203" cy="350203"/>
            </a:xfrm>
            <a:prstGeom prst="ellipse">
              <a:avLst/>
            </a:prstGeom>
            <a:solidFill>
              <a:srgbClr val="E6E6E6"/>
            </a:solidFill>
            <a:ln w="63500" cap="flat">
              <a:solidFill>
                <a:srgbClr val="FF0000"/>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353535"/>
                </a:solidFill>
                <a:latin typeface="Segoe UI Semilight"/>
              </a:endParaRPr>
            </a:p>
          </p:txBody>
        </p:sp>
        <p:cxnSp>
          <p:nvCxnSpPr>
            <p:cNvPr id="56" name="Straight Connector 55"/>
            <p:cNvCxnSpPr>
              <a:stCxn id="55" idx="1"/>
              <a:endCxn id="55" idx="5"/>
            </p:cNvCxnSpPr>
            <p:nvPr/>
          </p:nvCxnSpPr>
          <p:spPr>
            <a:xfrm>
              <a:off x="6117123" y="5843370"/>
              <a:ext cx="247631" cy="247631"/>
            </a:xfrm>
            <a:prstGeom prst="line">
              <a:avLst/>
            </a:prstGeom>
            <a:noFill/>
            <a:ln w="6350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309119624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Leader Election</a:t>
            </a:r>
            <a:endParaRPr lang="en-US" dirty="0"/>
          </a:p>
        </p:txBody>
      </p:sp>
      <p:sp>
        <p:nvSpPr>
          <p:cNvPr id="3" name="Rectangle 2"/>
          <p:cNvSpPr/>
          <p:nvPr/>
        </p:nvSpPr>
        <p:spPr bwMode="auto">
          <a:xfrm>
            <a:off x="3221686" y="2042169"/>
            <a:ext cx="1256015" cy="86592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3221686" y="2908095"/>
            <a:ext cx="1256015" cy="2735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extBox 5"/>
          <p:cNvSpPr txBox="1"/>
          <p:nvPr/>
        </p:nvSpPr>
        <p:spPr>
          <a:xfrm>
            <a:off x="3286670" y="2980015"/>
            <a:ext cx="1116648" cy="129682"/>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918" dirty="0">
                <a:gradFill>
                  <a:gsLst>
                    <a:gs pos="9735">
                      <a:srgbClr val="353535"/>
                    </a:gs>
                    <a:gs pos="36283">
                      <a:srgbClr val="353535"/>
                    </a:gs>
                  </a:gsLst>
                  <a:lin ang="5400000" scaled="0"/>
                </a:gradFill>
                <a:cs typeface="Segoe UI" panose="020B0502040204020203" pitchFamily="34" charset="0"/>
              </a:rPr>
              <a:t>BlobDistributedMutex</a:t>
            </a:r>
          </a:p>
        </p:txBody>
      </p:sp>
      <p:grpSp>
        <p:nvGrpSpPr>
          <p:cNvPr id="7" name="Group 4"/>
          <p:cNvGrpSpPr>
            <a:grpSpLocks noChangeAspect="1"/>
          </p:cNvGrpSpPr>
          <p:nvPr/>
        </p:nvGrpSpPr>
        <p:grpSpPr bwMode="auto">
          <a:xfrm>
            <a:off x="3586209" y="2188485"/>
            <a:ext cx="526968" cy="573293"/>
            <a:chOff x="2276" y="1480"/>
            <a:chExt cx="182" cy="198"/>
          </a:xfrm>
        </p:grpSpPr>
        <p:sp>
          <p:nvSpPr>
            <p:cNvPr id="8" name="Line 5"/>
            <p:cNvSpPr>
              <a:spLocks noChangeShapeType="1"/>
            </p:cNvSpPr>
            <p:nvPr/>
          </p:nvSpPr>
          <p:spPr bwMode="auto">
            <a:xfrm>
              <a:off x="2384" y="1618"/>
              <a:ext cx="4"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 name="Line 6"/>
            <p:cNvSpPr>
              <a:spLocks noChangeShapeType="1"/>
            </p:cNvSpPr>
            <p:nvPr/>
          </p:nvSpPr>
          <p:spPr bwMode="auto">
            <a:xfrm>
              <a:off x="2346" y="1530"/>
              <a:ext cx="5"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 name="Line 7"/>
            <p:cNvSpPr>
              <a:spLocks noChangeShapeType="1"/>
            </p:cNvSpPr>
            <p:nvPr/>
          </p:nvSpPr>
          <p:spPr bwMode="auto">
            <a:xfrm flipH="1">
              <a:off x="2346" y="1618"/>
              <a:ext cx="5"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 name="Line 8"/>
            <p:cNvSpPr>
              <a:spLocks noChangeShapeType="1"/>
            </p:cNvSpPr>
            <p:nvPr/>
          </p:nvSpPr>
          <p:spPr bwMode="auto">
            <a:xfrm flipH="1">
              <a:off x="2384" y="1530"/>
              <a:ext cx="4"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 name="Line 9"/>
            <p:cNvSpPr>
              <a:spLocks noChangeShapeType="1"/>
            </p:cNvSpPr>
            <p:nvPr/>
          </p:nvSpPr>
          <p:spPr bwMode="auto">
            <a:xfrm>
              <a:off x="2406" y="1595"/>
              <a:ext cx="11"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 name="Line 10"/>
            <p:cNvSpPr>
              <a:spLocks noChangeShapeType="1"/>
            </p:cNvSpPr>
            <p:nvPr/>
          </p:nvSpPr>
          <p:spPr bwMode="auto">
            <a:xfrm>
              <a:off x="2318" y="1558"/>
              <a:ext cx="10"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 name="Line 11"/>
            <p:cNvSpPr>
              <a:spLocks noChangeShapeType="1"/>
            </p:cNvSpPr>
            <p:nvPr/>
          </p:nvSpPr>
          <p:spPr bwMode="auto">
            <a:xfrm flipV="1">
              <a:off x="2406" y="1558"/>
              <a:ext cx="11"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 name="Line 12"/>
            <p:cNvSpPr>
              <a:spLocks noChangeShapeType="1"/>
            </p:cNvSpPr>
            <p:nvPr/>
          </p:nvSpPr>
          <p:spPr bwMode="auto">
            <a:xfrm flipV="1">
              <a:off x="2318" y="1595"/>
              <a:ext cx="10"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 name="Oval 13"/>
            <p:cNvSpPr>
              <a:spLocks noChangeArrowheads="1"/>
            </p:cNvSpPr>
            <p:nvPr/>
          </p:nvSpPr>
          <p:spPr bwMode="auto">
            <a:xfrm>
              <a:off x="2330" y="1542"/>
              <a:ext cx="74" cy="76"/>
            </a:xfrm>
            <a:prstGeom prst="ellipse">
              <a:avLst/>
            </a:pr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0"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21" name="Rectangle 20"/>
          <p:cNvSpPr/>
          <p:nvPr/>
        </p:nvSpPr>
        <p:spPr bwMode="auto">
          <a:xfrm>
            <a:off x="3221686" y="3587150"/>
            <a:ext cx="1256015" cy="86592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21"/>
          <p:cNvSpPr/>
          <p:nvPr/>
        </p:nvSpPr>
        <p:spPr bwMode="auto">
          <a:xfrm>
            <a:off x="3221686" y="4453076"/>
            <a:ext cx="1256015" cy="2735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TextBox 22"/>
          <p:cNvSpPr txBox="1"/>
          <p:nvPr/>
        </p:nvSpPr>
        <p:spPr>
          <a:xfrm>
            <a:off x="3286670" y="4524996"/>
            <a:ext cx="1116648" cy="129682"/>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918" dirty="0">
                <a:gradFill>
                  <a:gsLst>
                    <a:gs pos="9735">
                      <a:srgbClr val="353535"/>
                    </a:gs>
                    <a:gs pos="36283">
                      <a:srgbClr val="353535"/>
                    </a:gs>
                  </a:gsLst>
                  <a:lin ang="5400000" scaled="0"/>
                </a:gradFill>
                <a:cs typeface="Segoe UI" panose="020B0502040204020203" pitchFamily="34" charset="0"/>
              </a:rPr>
              <a:t>BlobDistributedMutex</a:t>
            </a:r>
          </a:p>
        </p:txBody>
      </p:sp>
      <p:grpSp>
        <p:nvGrpSpPr>
          <p:cNvPr id="24" name="Group 4"/>
          <p:cNvGrpSpPr>
            <a:grpSpLocks noChangeAspect="1"/>
          </p:cNvGrpSpPr>
          <p:nvPr/>
        </p:nvGrpSpPr>
        <p:grpSpPr bwMode="auto">
          <a:xfrm>
            <a:off x="3586209" y="3733466"/>
            <a:ext cx="526968" cy="573293"/>
            <a:chOff x="2276" y="1480"/>
            <a:chExt cx="182" cy="198"/>
          </a:xfrm>
        </p:grpSpPr>
        <p:sp>
          <p:nvSpPr>
            <p:cNvPr id="25" name="Line 5"/>
            <p:cNvSpPr>
              <a:spLocks noChangeShapeType="1"/>
            </p:cNvSpPr>
            <p:nvPr/>
          </p:nvSpPr>
          <p:spPr bwMode="auto">
            <a:xfrm>
              <a:off x="2384" y="1618"/>
              <a:ext cx="4"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6" name="Line 6"/>
            <p:cNvSpPr>
              <a:spLocks noChangeShapeType="1"/>
            </p:cNvSpPr>
            <p:nvPr/>
          </p:nvSpPr>
          <p:spPr bwMode="auto">
            <a:xfrm>
              <a:off x="2346" y="1530"/>
              <a:ext cx="5"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7" name="Line 7"/>
            <p:cNvSpPr>
              <a:spLocks noChangeShapeType="1"/>
            </p:cNvSpPr>
            <p:nvPr/>
          </p:nvSpPr>
          <p:spPr bwMode="auto">
            <a:xfrm flipH="1">
              <a:off x="2346" y="1618"/>
              <a:ext cx="5"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8" name="Line 8"/>
            <p:cNvSpPr>
              <a:spLocks noChangeShapeType="1"/>
            </p:cNvSpPr>
            <p:nvPr/>
          </p:nvSpPr>
          <p:spPr bwMode="auto">
            <a:xfrm flipH="1">
              <a:off x="2384" y="1530"/>
              <a:ext cx="4"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9" name="Line 9"/>
            <p:cNvSpPr>
              <a:spLocks noChangeShapeType="1"/>
            </p:cNvSpPr>
            <p:nvPr/>
          </p:nvSpPr>
          <p:spPr bwMode="auto">
            <a:xfrm>
              <a:off x="2406" y="1595"/>
              <a:ext cx="11"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0" name="Line 10"/>
            <p:cNvSpPr>
              <a:spLocks noChangeShapeType="1"/>
            </p:cNvSpPr>
            <p:nvPr/>
          </p:nvSpPr>
          <p:spPr bwMode="auto">
            <a:xfrm>
              <a:off x="2318" y="1558"/>
              <a:ext cx="10"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1" name="Line 11"/>
            <p:cNvSpPr>
              <a:spLocks noChangeShapeType="1"/>
            </p:cNvSpPr>
            <p:nvPr/>
          </p:nvSpPr>
          <p:spPr bwMode="auto">
            <a:xfrm flipV="1">
              <a:off x="2406" y="1558"/>
              <a:ext cx="11"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 name="Line 12"/>
            <p:cNvSpPr>
              <a:spLocks noChangeShapeType="1"/>
            </p:cNvSpPr>
            <p:nvPr/>
          </p:nvSpPr>
          <p:spPr bwMode="auto">
            <a:xfrm flipV="1">
              <a:off x="2318" y="1595"/>
              <a:ext cx="10"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 name="Oval 13"/>
            <p:cNvSpPr>
              <a:spLocks noChangeArrowheads="1"/>
            </p:cNvSpPr>
            <p:nvPr/>
          </p:nvSpPr>
          <p:spPr bwMode="auto">
            <a:xfrm>
              <a:off x="2330" y="1542"/>
              <a:ext cx="74" cy="76"/>
            </a:xfrm>
            <a:prstGeom prst="ellipse">
              <a:avLst/>
            </a:pr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4"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5"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6"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7"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38" name="Rectangle 37"/>
          <p:cNvSpPr/>
          <p:nvPr/>
        </p:nvSpPr>
        <p:spPr bwMode="auto">
          <a:xfrm>
            <a:off x="3221686" y="5359239"/>
            <a:ext cx="1256015" cy="86592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 name="Rectangle 38"/>
          <p:cNvSpPr/>
          <p:nvPr/>
        </p:nvSpPr>
        <p:spPr bwMode="auto">
          <a:xfrm>
            <a:off x="3221686" y="6225165"/>
            <a:ext cx="1256015" cy="2735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extBox 39"/>
          <p:cNvSpPr txBox="1"/>
          <p:nvPr/>
        </p:nvSpPr>
        <p:spPr>
          <a:xfrm>
            <a:off x="3286670" y="6297085"/>
            <a:ext cx="1116648" cy="129682"/>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918" dirty="0">
                <a:gradFill>
                  <a:gsLst>
                    <a:gs pos="9735">
                      <a:srgbClr val="353535"/>
                    </a:gs>
                    <a:gs pos="36283">
                      <a:srgbClr val="353535"/>
                    </a:gs>
                  </a:gsLst>
                  <a:lin ang="5400000" scaled="0"/>
                </a:gradFill>
                <a:cs typeface="Segoe UI" panose="020B0502040204020203" pitchFamily="34" charset="0"/>
              </a:rPr>
              <a:t>BlobDistributedMutex</a:t>
            </a:r>
          </a:p>
        </p:txBody>
      </p:sp>
      <p:grpSp>
        <p:nvGrpSpPr>
          <p:cNvPr id="41" name="Group 4"/>
          <p:cNvGrpSpPr>
            <a:grpSpLocks noChangeAspect="1"/>
          </p:cNvGrpSpPr>
          <p:nvPr/>
        </p:nvGrpSpPr>
        <p:grpSpPr bwMode="auto">
          <a:xfrm>
            <a:off x="3586209" y="5505555"/>
            <a:ext cx="526968" cy="573293"/>
            <a:chOff x="2276" y="1480"/>
            <a:chExt cx="182" cy="198"/>
          </a:xfrm>
        </p:grpSpPr>
        <p:sp>
          <p:nvSpPr>
            <p:cNvPr id="42" name="Line 5"/>
            <p:cNvSpPr>
              <a:spLocks noChangeShapeType="1"/>
            </p:cNvSpPr>
            <p:nvPr/>
          </p:nvSpPr>
          <p:spPr bwMode="auto">
            <a:xfrm>
              <a:off x="2384" y="1618"/>
              <a:ext cx="4"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3" name="Line 6"/>
            <p:cNvSpPr>
              <a:spLocks noChangeShapeType="1"/>
            </p:cNvSpPr>
            <p:nvPr/>
          </p:nvSpPr>
          <p:spPr bwMode="auto">
            <a:xfrm>
              <a:off x="2346" y="1530"/>
              <a:ext cx="5"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4" name="Line 7"/>
            <p:cNvSpPr>
              <a:spLocks noChangeShapeType="1"/>
            </p:cNvSpPr>
            <p:nvPr/>
          </p:nvSpPr>
          <p:spPr bwMode="auto">
            <a:xfrm flipH="1">
              <a:off x="2346" y="1618"/>
              <a:ext cx="5"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5" name="Line 8"/>
            <p:cNvSpPr>
              <a:spLocks noChangeShapeType="1"/>
            </p:cNvSpPr>
            <p:nvPr/>
          </p:nvSpPr>
          <p:spPr bwMode="auto">
            <a:xfrm flipH="1">
              <a:off x="2384" y="1530"/>
              <a:ext cx="4"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6" name="Line 9"/>
            <p:cNvSpPr>
              <a:spLocks noChangeShapeType="1"/>
            </p:cNvSpPr>
            <p:nvPr/>
          </p:nvSpPr>
          <p:spPr bwMode="auto">
            <a:xfrm>
              <a:off x="2406" y="1595"/>
              <a:ext cx="11"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7" name="Line 10"/>
            <p:cNvSpPr>
              <a:spLocks noChangeShapeType="1"/>
            </p:cNvSpPr>
            <p:nvPr/>
          </p:nvSpPr>
          <p:spPr bwMode="auto">
            <a:xfrm>
              <a:off x="2318" y="1558"/>
              <a:ext cx="10"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8" name="Line 11"/>
            <p:cNvSpPr>
              <a:spLocks noChangeShapeType="1"/>
            </p:cNvSpPr>
            <p:nvPr/>
          </p:nvSpPr>
          <p:spPr bwMode="auto">
            <a:xfrm flipV="1">
              <a:off x="2406" y="1558"/>
              <a:ext cx="11"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9" name="Line 12"/>
            <p:cNvSpPr>
              <a:spLocks noChangeShapeType="1"/>
            </p:cNvSpPr>
            <p:nvPr/>
          </p:nvSpPr>
          <p:spPr bwMode="auto">
            <a:xfrm flipV="1">
              <a:off x="2318" y="1595"/>
              <a:ext cx="10"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0" name="Oval 13"/>
            <p:cNvSpPr>
              <a:spLocks noChangeArrowheads="1"/>
            </p:cNvSpPr>
            <p:nvPr/>
          </p:nvSpPr>
          <p:spPr bwMode="auto">
            <a:xfrm>
              <a:off x="2330" y="1542"/>
              <a:ext cx="74" cy="76"/>
            </a:xfrm>
            <a:prstGeom prst="ellipse">
              <a:avLst/>
            </a:pr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1"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2"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3"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4"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55" name="Rectangle 54"/>
          <p:cNvSpPr/>
          <p:nvPr/>
        </p:nvSpPr>
        <p:spPr bwMode="auto">
          <a:xfrm>
            <a:off x="8208115" y="3755141"/>
            <a:ext cx="1256015" cy="86592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8208115" y="4621067"/>
            <a:ext cx="1256015" cy="2735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TextBox 56"/>
          <p:cNvSpPr txBox="1"/>
          <p:nvPr/>
        </p:nvSpPr>
        <p:spPr>
          <a:xfrm>
            <a:off x="8651670" y="4672494"/>
            <a:ext cx="368903" cy="172909"/>
          </a:xfrm>
          <a:prstGeom prst="rect">
            <a:avLst/>
          </a:prstGeom>
          <a:noFill/>
        </p:spPr>
        <p:txBody>
          <a:bodyPr wrap="none" lIns="0" tIns="0" rIns="0" bIns="0" rtlCol="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BLOB</a:t>
            </a:r>
          </a:p>
        </p:txBody>
      </p:sp>
      <p:grpSp>
        <p:nvGrpSpPr>
          <p:cNvPr id="58" name="Group 57"/>
          <p:cNvGrpSpPr/>
          <p:nvPr/>
        </p:nvGrpSpPr>
        <p:grpSpPr>
          <a:xfrm>
            <a:off x="8677957" y="3971392"/>
            <a:ext cx="316328" cy="427568"/>
            <a:chOff x="6904037" y="2156892"/>
            <a:chExt cx="310154" cy="419222"/>
          </a:xfrm>
        </p:grpSpPr>
        <p:grpSp>
          <p:nvGrpSpPr>
            <p:cNvPr id="59" name="Group 20"/>
            <p:cNvGrpSpPr>
              <a:grpSpLocks noChangeAspect="1"/>
            </p:cNvGrpSpPr>
            <p:nvPr/>
          </p:nvGrpSpPr>
          <p:grpSpPr bwMode="auto">
            <a:xfrm>
              <a:off x="6904037" y="2156892"/>
              <a:ext cx="310154" cy="419222"/>
              <a:chOff x="3824" y="2081"/>
              <a:chExt cx="182" cy="246"/>
            </a:xfrm>
          </p:grpSpPr>
          <p:sp>
            <p:nvSpPr>
              <p:cNvPr id="61"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2"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60" name="TextBox 59"/>
            <p:cNvSpPr txBox="1"/>
            <p:nvPr/>
          </p:nvSpPr>
          <p:spPr>
            <a:xfrm>
              <a:off x="6997398" y="2332330"/>
              <a:ext cx="125034" cy="219804"/>
            </a:xfrm>
            <a:prstGeom prst="rect">
              <a:avLst/>
            </a:prstGeom>
            <a:noFill/>
          </p:spPr>
          <p:txBody>
            <a:bodyPr wrap="none" lIns="0" tIns="0" rIns="0" bIns="0" rtlCol="0">
              <a:spAutoFit/>
            </a:bodyPr>
            <a:lstStyle/>
            <a:p>
              <a:pPr defTabSz="951304">
                <a:lnSpc>
                  <a:spcPct val="70000"/>
                </a:lnSpc>
                <a:defRPr/>
              </a:pPr>
              <a:r>
                <a:rPr lang="en-US" sz="1020" b="1" kern="0" dirty="0">
                  <a:gradFill>
                    <a:gsLst>
                      <a:gs pos="2655">
                        <a:srgbClr val="FFFFFF"/>
                      </a:gs>
                      <a:gs pos="11000">
                        <a:srgbClr val="FFFFFF"/>
                      </a:gs>
                    </a:gsLst>
                    <a:lin ang="5400000" scaled="0"/>
                  </a:gradFill>
                  <a:latin typeface="Segoe Pro Semibold" panose="020B0702040504020203" pitchFamily="34" charset="0"/>
                </a:rPr>
                <a:t>10</a:t>
              </a:r>
              <a:br>
                <a:rPr lang="en-US" sz="1020" b="1" kern="0" dirty="0">
                  <a:gradFill>
                    <a:gsLst>
                      <a:gs pos="2655">
                        <a:srgbClr val="FFFFFF"/>
                      </a:gs>
                      <a:gs pos="11000">
                        <a:srgbClr val="FFFFFF"/>
                      </a:gs>
                    </a:gsLst>
                    <a:lin ang="5400000" scaled="0"/>
                  </a:gradFill>
                  <a:latin typeface="Segoe Pro Semibold" panose="020B0702040504020203" pitchFamily="34" charset="0"/>
                </a:rPr>
              </a:br>
              <a:r>
                <a:rPr lang="en-US" sz="1020" b="1" kern="0" dirty="0">
                  <a:gradFill>
                    <a:gsLst>
                      <a:gs pos="2655">
                        <a:srgbClr val="FFFFFF"/>
                      </a:gs>
                      <a:gs pos="11000">
                        <a:srgbClr val="FFFFFF"/>
                      </a:gs>
                    </a:gsLst>
                    <a:lin ang="5400000" scaled="0"/>
                  </a:gradFill>
                  <a:latin typeface="Segoe Pro Semibold" panose="020B0702040504020203" pitchFamily="34" charset="0"/>
                </a:rPr>
                <a:t>01</a:t>
              </a:r>
            </a:p>
          </p:txBody>
        </p:sp>
      </p:grpSp>
      <p:cxnSp>
        <p:nvCxnSpPr>
          <p:cNvPr id="63" name="Straight Connector 62"/>
          <p:cNvCxnSpPr>
            <a:cxnSpLocks/>
          </p:cNvCxnSpPr>
          <p:nvPr/>
        </p:nvCxnSpPr>
        <p:spPr>
          <a:xfrm>
            <a:off x="4683138" y="4322071"/>
            <a:ext cx="2747807" cy="0"/>
          </a:xfrm>
          <a:prstGeom prst="line">
            <a:avLst/>
          </a:prstGeom>
          <a:noFill/>
          <a:ln w="25400" cap="flat" cmpd="sng" algn="ctr">
            <a:solidFill>
              <a:srgbClr val="0078D7"/>
            </a:solidFill>
            <a:prstDash val="solid"/>
            <a:miter lim="800000"/>
            <a:headEnd type="none" w="med" len="med"/>
            <a:tailEnd type="arrow" w="lg" len="sm"/>
          </a:ln>
          <a:effectLst/>
        </p:spPr>
      </p:cxnSp>
      <p:grpSp>
        <p:nvGrpSpPr>
          <p:cNvPr id="64" name="Group 63"/>
          <p:cNvGrpSpPr/>
          <p:nvPr/>
        </p:nvGrpSpPr>
        <p:grpSpPr>
          <a:xfrm>
            <a:off x="7687236" y="4185176"/>
            <a:ext cx="252084" cy="252084"/>
            <a:chOff x="6065837" y="5792084"/>
            <a:chExt cx="350203" cy="350203"/>
          </a:xfrm>
        </p:grpSpPr>
        <p:sp>
          <p:nvSpPr>
            <p:cNvPr id="65" name="Oval 64"/>
            <p:cNvSpPr/>
            <p:nvPr/>
          </p:nvSpPr>
          <p:spPr bwMode="auto">
            <a:xfrm>
              <a:off x="6065837" y="5792084"/>
              <a:ext cx="350203" cy="350203"/>
            </a:xfrm>
            <a:prstGeom prst="ellipse">
              <a:avLst/>
            </a:prstGeom>
            <a:solidFill>
              <a:srgbClr val="E6E6E6"/>
            </a:solidFill>
            <a:ln w="57150" cap="flat">
              <a:solidFill>
                <a:srgbClr val="FF0000"/>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353535"/>
                </a:solidFill>
                <a:latin typeface="Segoe UI Semilight"/>
              </a:endParaRPr>
            </a:p>
          </p:txBody>
        </p:sp>
        <p:cxnSp>
          <p:nvCxnSpPr>
            <p:cNvPr id="66" name="Straight Connector 65"/>
            <p:cNvCxnSpPr>
              <a:stCxn id="65" idx="1"/>
              <a:endCxn id="65" idx="5"/>
            </p:cNvCxnSpPr>
            <p:nvPr/>
          </p:nvCxnSpPr>
          <p:spPr>
            <a:xfrm>
              <a:off x="6117123" y="5843370"/>
              <a:ext cx="247631" cy="247631"/>
            </a:xfrm>
            <a:prstGeom prst="line">
              <a:avLst/>
            </a:prstGeom>
            <a:noFill/>
            <a:ln w="571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67" name="Freeform: Shape 66"/>
          <p:cNvSpPr/>
          <p:nvPr/>
        </p:nvSpPr>
        <p:spPr bwMode="auto">
          <a:xfrm>
            <a:off x="4680618" y="5486995"/>
            <a:ext cx="4143835" cy="481397"/>
          </a:xfrm>
          <a:custGeom>
            <a:avLst/>
            <a:gdLst>
              <a:gd name="connsiteX0" fmla="*/ 0 w 4062952"/>
              <a:gd name="connsiteY0" fmla="*/ 942681 h 942681"/>
              <a:gd name="connsiteX1" fmla="*/ 4062952 w 4062952"/>
              <a:gd name="connsiteY1" fmla="*/ 942681 h 942681"/>
              <a:gd name="connsiteX2" fmla="*/ 4062952 w 4062952"/>
              <a:gd name="connsiteY2" fmla="*/ 0 h 942681"/>
            </a:gdLst>
            <a:ahLst/>
            <a:cxnLst>
              <a:cxn ang="0">
                <a:pos x="connsiteX0" y="connsiteY0"/>
              </a:cxn>
              <a:cxn ang="0">
                <a:pos x="connsiteX1" y="connsiteY1"/>
              </a:cxn>
              <a:cxn ang="0">
                <a:pos x="connsiteX2" y="connsiteY2"/>
              </a:cxn>
            </a:cxnLst>
            <a:rect l="l" t="t" r="r" b="b"/>
            <a:pathLst>
              <a:path w="4062952" h="942681">
                <a:moveTo>
                  <a:pt x="0" y="942681"/>
                </a:moveTo>
                <a:lnTo>
                  <a:pt x="4062952" y="942681"/>
                </a:lnTo>
                <a:lnTo>
                  <a:pt x="4062952" y="0"/>
                </a:lnTo>
              </a:path>
            </a:pathLst>
          </a:custGeom>
          <a:noFill/>
          <a:ln w="25400" cap="flat" cmpd="sng" algn="ctr">
            <a:solidFill>
              <a:srgbClr val="0078D7"/>
            </a:solidFill>
            <a:prstDash val="solid"/>
            <a:miter lim="800000"/>
            <a:headEnd type="none" w="med" len="med"/>
            <a:tailEnd type="arrow" w="lg" len="sm"/>
          </a:ln>
          <a:effectLst/>
        </p:spPr>
        <p:txBody>
          <a:bodyPr rtlCol="0" anchor="ctr"/>
          <a:lstStyle/>
          <a:p>
            <a:pPr algn="ctr" defTabSz="951304">
              <a:defRPr/>
            </a:pPr>
            <a:endParaRPr lang="en-US" sz="1836" kern="0" dirty="0">
              <a:solidFill>
                <a:srgbClr val="FFFFFF"/>
              </a:solidFill>
              <a:latin typeface="Segoe UI Semilight"/>
            </a:endParaRPr>
          </a:p>
        </p:txBody>
      </p:sp>
      <p:grpSp>
        <p:nvGrpSpPr>
          <p:cNvPr id="68" name="Group 67"/>
          <p:cNvGrpSpPr/>
          <p:nvPr/>
        </p:nvGrpSpPr>
        <p:grpSpPr>
          <a:xfrm>
            <a:off x="8698411" y="5076817"/>
            <a:ext cx="252084" cy="252084"/>
            <a:chOff x="6065837" y="5792084"/>
            <a:chExt cx="350203" cy="350203"/>
          </a:xfrm>
        </p:grpSpPr>
        <p:sp>
          <p:nvSpPr>
            <p:cNvPr id="69" name="Oval 68"/>
            <p:cNvSpPr/>
            <p:nvPr/>
          </p:nvSpPr>
          <p:spPr bwMode="auto">
            <a:xfrm>
              <a:off x="6065837" y="5792084"/>
              <a:ext cx="350203" cy="350203"/>
            </a:xfrm>
            <a:prstGeom prst="ellipse">
              <a:avLst/>
            </a:prstGeom>
            <a:solidFill>
              <a:srgbClr val="E6E6E6"/>
            </a:solidFill>
            <a:ln w="57150" cap="flat">
              <a:solidFill>
                <a:srgbClr val="FF0000"/>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353535"/>
                </a:solidFill>
                <a:latin typeface="Segoe UI Semilight"/>
              </a:endParaRPr>
            </a:p>
          </p:txBody>
        </p:sp>
        <p:cxnSp>
          <p:nvCxnSpPr>
            <p:cNvPr id="70" name="Straight Connector 69"/>
            <p:cNvCxnSpPr>
              <a:stCxn id="69" idx="1"/>
              <a:endCxn id="69" idx="5"/>
            </p:cNvCxnSpPr>
            <p:nvPr/>
          </p:nvCxnSpPr>
          <p:spPr>
            <a:xfrm>
              <a:off x="6117123" y="5843370"/>
              <a:ext cx="247631" cy="247631"/>
            </a:xfrm>
            <a:prstGeom prst="line">
              <a:avLst/>
            </a:prstGeom>
            <a:noFill/>
            <a:ln w="571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1" name="Oval 70"/>
          <p:cNvSpPr/>
          <p:nvPr/>
        </p:nvSpPr>
        <p:spPr bwMode="auto">
          <a:xfrm>
            <a:off x="7656865" y="5046414"/>
            <a:ext cx="312825" cy="31282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2</a:t>
            </a:r>
          </a:p>
        </p:txBody>
      </p:sp>
      <p:sp>
        <p:nvSpPr>
          <p:cNvPr id="72" name="Freeform: Shape 71"/>
          <p:cNvSpPr/>
          <p:nvPr/>
        </p:nvSpPr>
        <p:spPr bwMode="auto">
          <a:xfrm>
            <a:off x="2471800" y="2535935"/>
            <a:ext cx="605711" cy="3432457"/>
          </a:xfrm>
          <a:custGeom>
            <a:avLst/>
            <a:gdLst>
              <a:gd name="connsiteX0" fmla="*/ 584462 w 593888"/>
              <a:gd name="connsiteY0" fmla="*/ 0 h 3525625"/>
              <a:gd name="connsiteX1" fmla="*/ 0 w 593888"/>
              <a:gd name="connsiteY1" fmla="*/ 0 h 3525625"/>
              <a:gd name="connsiteX2" fmla="*/ 0 w 593888"/>
              <a:gd name="connsiteY2" fmla="*/ 3525625 h 3525625"/>
              <a:gd name="connsiteX3" fmla="*/ 593888 w 593888"/>
              <a:gd name="connsiteY3" fmla="*/ 3525625 h 3525625"/>
            </a:gdLst>
            <a:ahLst/>
            <a:cxnLst>
              <a:cxn ang="0">
                <a:pos x="connsiteX0" y="connsiteY0"/>
              </a:cxn>
              <a:cxn ang="0">
                <a:pos x="connsiteX1" y="connsiteY1"/>
              </a:cxn>
              <a:cxn ang="0">
                <a:pos x="connsiteX2" y="connsiteY2"/>
              </a:cxn>
              <a:cxn ang="0">
                <a:pos x="connsiteX3" y="connsiteY3"/>
              </a:cxn>
            </a:cxnLst>
            <a:rect l="l" t="t" r="r" b="b"/>
            <a:pathLst>
              <a:path w="593888" h="3525625">
                <a:moveTo>
                  <a:pt x="584462" y="0"/>
                </a:moveTo>
                <a:lnTo>
                  <a:pt x="0" y="0"/>
                </a:lnTo>
                <a:lnTo>
                  <a:pt x="0" y="3525625"/>
                </a:lnTo>
                <a:lnTo>
                  <a:pt x="593888" y="3525625"/>
                </a:lnTo>
              </a:path>
            </a:pathLst>
          </a:custGeom>
          <a:noFill/>
          <a:ln w="25400" cap="flat" cmpd="sng" algn="ctr">
            <a:solidFill>
              <a:srgbClr val="0078D7"/>
            </a:solidFill>
            <a:prstDash val="solid"/>
            <a:miter lim="800000"/>
            <a:headEnd type="none" w="med" len="med"/>
            <a:tailEnd type="arrow" w="lg" len="sm"/>
          </a:ln>
          <a:effectLst/>
        </p:spPr>
        <p:txBody>
          <a:bodyPr rtlCol="0" anchor="ctr"/>
          <a:lstStyle/>
          <a:p>
            <a:pPr algn="ctr" defTabSz="951304">
              <a:defRPr/>
            </a:pPr>
            <a:endParaRPr lang="en-US" sz="1836" kern="0" dirty="0">
              <a:solidFill>
                <a:srgbClr val="FFFFFF"/>
              </a:solidFill>
              <a:latin typeface="Segoe UI Semilight"/>
            </a:endParaRPr>
          </a:p>
        </p:txBody>
      </p:sp>
      <p:sp>
        <p:nvSpPr>
          <p:cNvPr id="73" name="Freeform: Shape 72"/>
          <p:cNvSpPr/>
          <p:nvPr/>
        </p:nvSpPr>
        <p:spPr bwMode="auto">
          <a:xfrm flipH="1">
            <a:off x="4680618" y="2908096"/>
            <a:ext cx="605711" cy="1125414"/>
          </a:xfrm>
          <a:custGeom>
            <a:avLst/>
            <a:gdLst>
              <a:gd name="connsiteX0" fmla="*/ 584462 w 593888"/>
              <a:gd name="connsiteY0" fmla="*/ 0 h 3525625"/>
              <a:gd name="connsiteX1" fmla="*/ 0 w 593888"/>
              <a:gd name="connsiteY1" fmla="*/ 0 h 3525625"/>
              <a:gd name="connsiteX2" fmla="*/ 0 w 593888"/>
              <a:gd name="connsiteY2" fmla="*/ 3525625 h 3525625"/>
              <a:gd name="connsiteX3" fmla="*/ 593888 w 593888"/>
              <a:gd name="connsiteY3" fmla="*/ 3525625 h 3525625"/>
            </a:gdLst>
            <a:ahLst/>
            <a:cxnLst>
              <a:cxn ang="0">
                <a:pos x="connsiteX0" y="connsiteY0"/>
              </a:cxn>
              <a:cxn ang="0">
                <a:pos x="connsiteX1" y="connsiteY1"/>
              </a:cxn>
              <a:cxn ang="0">
                <a:pos x="connsiteX2" y="connsiteY2"/>
              </a:cxn>
              <a:cxn ang="0">
                <a:pos x="connsiteX3" y="connsiteY3"/>
              </a:cxn>
            </a:cxnLst>
            <a:rect l="l" t="t" r="r" b="b"/>
            <a:pathLst>
              <a:path w="593888" h="3525625">
                <a:moveTo>
                  <a:pt x="584462" y="0"/>
                </a:moveTo>
                <a:lnTo>
                  <a:pt x="0" y="0"/>
                </a:lnTo>
                <a:lnTo>
                  <a:pt x="0" y="3525625"/>
                </a:lnTo>
                <a:lnTo>
                  <a:pt x="593888" y="3525625"/>
                </a:lnTo>
              </a:path>
            </a:pathLst>
          </a:custGeom>
          <a:noFill/>
          <a:ln w="25400" cap="flat" cmpd="sng" algn="ctr">
            <a:solidFill>
              <a:srgbClr val="0078D7"/>
            </a:solidFill>
            <a:prstDash val="solid"/>
            <a:miter lim="800000"/>
            <a:headEnd type="none" w="med" len="med"/>
            <a:tailEnd type="arrow" w="lg" len="sm"/>
          </a:ln>
          <a:effectLst/>
        </p:spPr>
        <p:txBody>
          <a:bodyPr rtlCol="0" anchor="ctr"/>
          <a:lstStyle/>
          <a:p>
            <a:pPr algn="ctr" defTabSz="951304">
              <a:defRPr/>
            </a:pPr>
            <a:endParaRPr lang="en-US" sz="1836" kern="0" dirty="0">
              <a:solidFill>
                <a:srgbClr val="FFFFFF"/>
              </a:solidFill>
              <a:latin typeface="Segoe UI Semilight"/>
            </a:endParaRPr>
          </a:p>
        </p:txBody>
      </p:sp>
      <p:sp>
        <p:nvSpPr>
          <p:cNvPr id="74" name="Freeform: Shape 73"/>
          <p:cNvSpPr/>
          <p:nvPr/>
        </p:nvSpPr>
        <p:spPr bwMode="auto">
          <a:xfrm flipV="1">
            <a:off x="4680617" y="2298942"/>
            <a:ext cx="4143835" cy="1314477"/>
          </a:xfrm>
          <a:custGeom>
            <a:avLst/>
            <a:gdLst>
              <a:gd name="connsiteX0" fmla="*/ 0 w 4062952"/>
              <a:gd name="connsiteY0" fmla="*/ 942681 h 942681"/>
              <a:gd name="connsiteX1" fmla="*/ 4062952 w 4062952"/>
              <a:gd name="connsiteY1" fmla="*/ 942681 h 942681"/>
              <a:gd name="connsiteX2" fmla="*/ 4062952 w 4062952"/>
              <a:gd name="connsiteY2" fmla="*/ 0 h 942681"/>
            </a:gdLst>
            <a:ahLst/>
            <a:cxnLst>
              <a:cxn ang="0">
                <a:pos x="connsiteX0" y="connsiteY0"/>
              </a:cxn>
              <a:cxn ang="0">
                <a:pos x="connsiteX1" y="connsiteY1"/>
              </a:cxn>
              <a:cxn ang="0">
                <a:pos x="connsiteX2" y="connsiteY2"/>
              </a:cxn>
            </a:cxnLst>
            <a:rect l="l" t="t" r="r" b="b"/>
            <a:pathLst>
              <a:path w="4062952" h="942681">
                <a:moveTo>
                  <a:pt x="0" y="942681"/>
                </a:moveTo>
                <a:lnTo>
                  <a:pt x="4062952" y="942681"/>
                </a:lnTo>
                <a:lnTo>
                  <a:pt x="4062952" y="0"/>
                </a:lnTo>
              </a:path>
            </a:pathLst>
          </a:custGeom>
          <a:noFill/>
          <a:ln w="25400" cap="flat" cmpd="sng" algn="ctr">
            <a:solidFill>
              <a:srgbClr val="0078D7"/>
            </a:solidFill>
            <a:prstDash val="solid"/>
            <a:miter lim="800000"/>
            <a:headEnd type="none" w="med" len="med"/>
            <a:tailEnd type="arrow" w="lg" len="sm"/>
          </a:ln>
          <a:effectLst/>
        </p:spPr>
        <p:txBody>
          <a:bodyPr rtlCol="0" anchor="ctr"/>
          <a:lstStyle/>
          <a:p>
            <a:pPr algn="ctr" defTabSz="951304">
              <a:defRPr/>
            </a:pPr>
            <a:endParaRPr lang="en-US" sz="1836" kern="0" dirty="0">
              <a:solidFill>
                <a:srgbClr val="FFFFFF"/>
              </a:solidFill>
              <a:latin typeface="Segoe UI Semilight"/>
            </a:endParaRPr>
          </a:p>
        </p:txBody>
      </p:sp>
      <p:sp>
        <p:nvSpPr>
          <p:cNvPr id="75" name="TextBox 74"/>
          <p:cNvSpPr txBox="1"/>
          <p:nvPr/>
        </p:nvSpPr>
        <p:spPr>
          <a:xfrm>
            <a:off x="3214072" y="4873505"/>
            <a:ext cx="1258754"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SUBORDINATE</a:t>
            </a:r>
            <a:br>
              <a:rPr lang="en-US" sz="1224" dirty="0">
                <a:gradFill>
                  <a:gsLst>
                    <a:gs pos="65487">
                      <a:srgbClr val="0078D7"/>
                    </a:gs>
                    <a:gs pos="54000">
                      <a:srgbClr val="0078D7"/>
                    </a:gs>
                  </a:gsLst>
                  <a:lin ang="5400000" scaled="0"/>
                </a:gradFill>
                <a:latin typeface="Segoe Pro Semibold" panose="020B0702040504020203" pitchFamily="34" charset="0"/>
              </a:rPr>
            </a:br>
            <a:r>
              <a:rPr lang="en-US" sz="1224" dirty="0">
                <a:gradFill>
                  <a:gsLst>
                    <a:gs pos="65487">
                      <a:srgbClr val="0078D7"/>
                    </a:gs>
                    <a:gs pos="54000">
                      <a:srgbClr val="0078D7"/>
                    </a:gs>
                  </a:gsLst>
                  <a:lin ang="5400000" scaled="0"/>
                </a:gradFill>
                <a:latin typeface="Segoe Pro Semibold" panose="020B0702040504020203" pitchFamily="34" charset="0"/>
              </a:rPr>
              <a:t>ROLE INSTANCES</a:t>
            </a:r>
          </a:p>
        </p:txBody>
      </p:sp>
      <p:sp>
        <p:nvSpPr>
          <p:cNvPr id="76" name="Oval 75"/>
          <p:cNvSpPr/>
          <p:nvPr/>
        </p:nvSpPr>
        <p:spPr bwMode="auto">
          <a:xfrm>
            <a:off x="8548050" y="2136634"/>
            <a:ext cx="552804" cy="552804"/>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4677490" y="2446116"/>
            <a:ext cx="312825" cy="31282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3</a:t>
            </a:r>
          </a:p>
        </p:txBody>
      </p:sp>
      <p:sp>
        <p:nvSpPr>
          <p:cNvPr id="78" name="Oval 77"/>
          <p:cNvSpPr/>
          <p:nvPr/>
        </p:nvSpPr>
        <p:spPr bwMode="auto">
          <a:xfrm>
            <a:off x="7118120" y="1875466"/>
            <a:ext cx="312825" cy="31282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1</a:t>
            </a:r>
          </a:p>
        </p:txBody>
      </p:sp>
      <p:sp>
        <p:nvSpPr>
          <p:cNvPr id="79" name="Oval 78"/>
          <p:cNvSpPr/>
          <p:nvPr/>
        </p:nvSpPr>
        <p:spPr bwMode="auto">
          <a:xfrm>
            <a:off x="9239538" y="2256625"/>
            <a:ext cx="312825" cy="31282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4</a:t>
            </a:r>
          </a:p>
        </p:txBody>
      </p:sp>
      <p:sp>
        <p:nvSpPr>
          <p:cNvPr id="80" name="Arc 79"/>
          <p:cNvSpPr/>
          <p:nvPr/>
        </p:nvSpPr>
        <p:spPr>
          <a:xfrm rot="900000">
            <a:off x="8542154" y="2130739"/>
            <a:ext cx="564596" cy="564596"/>
          </a:xfrm>
          <a:prstGeom prst="arc">
            <a:avLst>
              <a:gd name="adj1" fmla="val 16200000"/>
              <a:gd name="adj2" fmla="val 13568120"/>
            </a:avLst>
          </a:prstGeom>
          <a:solidFill>
            <a:srgbClr val="E6E6E6"/>
          </a:solidFill>
          <a:ln w="25400" cap="flat" cmpd="sng" algn="ctr">
            <a:solidFill>
              <a:srgbClr val="0078D7"/>
            </a:solidFill>
            <a:prstDash val="solid"/>
            <a:miter lim="800000"/>
            <a:headEnd type="none" w="med" len="med"/>
            <a:tailEnd type="arrow" w="lg" len="sm"/>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304">
              <a:defRPr/>
            </a:pPr>
            <a:endParaRPr lang="en-US" sz="1836" kern="0" dirty="0">
              <a:solidFill>
                <a:srgbClr val="FFFFFF"/>
              </a:solidFill>
              <a:latin typeface="Segoe UI Semilight"/>
            </a:endParaRPr>
          </a:p>
        </p:txBody>
      </p:sp>
    </p:spTree>
    <p:extLst>
      <p:ext uri="{BB962C8B-B14F-4D97-AF65-F5344CB8AC3E}">
        <p14:creationId xmlns:p14="http://schemas.microsoft.com/office/powerpoint/2010/main" val="28433077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 up</a:t>
            </a:r>
          </a:p>
        </p:txBody>
      </p:sp>
    </p:spTree>
    <p:extLst>
      <p:ext uri="{BB962C8B-B14F-4D97-AF65-F5344CB8AC3E}">
        <p14:creationId xmlns:p14="http://schemas.microsoft.com/office/powerpoint/2010/main" val="195698449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Deep thoughts…</a:t>
            </a:r>
          </a:p>
        </p:txBody>
      </p:sp>
      <p:sp>
        <p:nvSpPr>
          <p:cNvPr id="4" name="Text Placeholder 3"/>
          <p:cNvSpPr>
            <a:spLocks noGrp="1"/>
          </p:cNvSpPr>
          <p:nvPr>
            <p:ph type="body" sz="quarter" idx="10"/>
          </p:nvPr>
        </p:nvSpPr>
        <p:spPr>
          <a:xfrm>
            <a:off x="274702" y="1211287"/>
            <a:ext cx="11888787" cy="1902059"/>
          </a:xfrm>
        </p:spPr>
        <p:txBody>
          <a:bodyPr/>
          <a:lstStyle/>
          <a:p>
            <a:r>
              <a:rPr lang="en-US" dirty="0"/>
              <a:t>Are Microservices right for you?</a:t>
            </a:r>
          </a:p>
          <a:p>
            <a:r>
              <a:rPr lang="en-US" dirty="0"/>
              <a:t>What technologies fit best for your team?</a:t>
            </a:r>
          </a:p>
          <a:p>
            <a:r>
              <a:rPr lang="en-US" dirty="0"/>
              <a:t>Do you want another slice of pizza?</a:t>
            </a:r>
          </a:p>
        </p:txBody>
      </p:sp>
    </p:spTree>
    <p:extLst>
      <p:ext uri="{BB962C8B-B14F-4D97-AF65-F5344CB8AC3E}">
        <p14:creationId xmlns:p14="http://schemas.microsoft.com/office/powerpoint/2010/main" val="197020294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to Action</a:t>
            </a:r>
          </a:p>
        </p:txBody>
      </p:sp>
      <p:sp>
        <p:nvSpPr>
          <p:cNvPr id="3" name="Text Placeholder 2"/>
          <p:cNvSpPr>
            <a:spLocks noGrp="1"/>
          </p:cNvSpPr>
          <p:nvPr>
            <p:ph type="body" sz="quarter" idx="10"/>
          </p:nvPr>
        </p:nvSpPr>
        <p:spPr>
          <a:xfrm>
            <a:off x="274702" y="1211287"/>
            <a:ext cx="11888787" cy="1902059"/>
          </a:xfrm>
        </p:spPr>
        <p:txBody>
          <a:bodyPr/>
          <a:lstStyle/>
          <a:p>
            <a:r>
              <a:rPr lang="en-US" dirty="0"/>
              <a:t>Play with these services in Azure</a:t>
            </a:r>
          </a:p>
          <a:p>
            <a:r>
              <a:rPr lang="en-US" dirty="0"/>
              <a:t>Let us know what you think – </a:t>
            </a:r>
            <a:r>
              <a:rPr lang="en-US" dirty="0">
                <a:hlinkClick r:id="rId2"/>
              </a:rPr>
              <a:t>http://feedback.azure.com</a:t>
            </a:r>
            <a:r>
              <a:rPr lang="en-US" dirty="0"/>
              <a:t> </a:t>
            </a:r>
          </a:p>
          <a:p>
            <a:r>
              <a:rPr lang="en-US" dirty="0"/>
              <a:t>Evaluate workloads that you have that this would help with</a:t>
            </a:r>
          </a:p>
        </p:txBody>
      </p:sp>
    </p:spTree>
    <p:extLst>
      <p:ext uri="{BB962C8B-B14F-4D97-AF65-F5344CB8AC3E}">
        <p14:creationId xmlns:p14="http://schemas.microsoft.com/office/powerpoint/2010/main" val="397013389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93866"/>
          </a:xfrm>
        </p:spPr>
        <p:txBody>
          <a:bodyPr/>
          <a:lstStyle/>
          <a:p>
            <a:r>
              <a:rPr lang="en-US" dirty="0"/>
              <a:t>Rate </a:t>
            </a:r>
            <a:r>
              <a:rPr lang="en-US" sz="3600" dirty="0"/>
              <a:t>My Talk &amp; Download Slides!</a:t>
            </a:r>
          </a:p>
          <a:p>
            <a:pPr marL="342900" lvl="1" indent="0">
              <a:buNone/>
            </a:pPr>
            <a:endParaRPr lang="en-US" sz="2000" b="1" dirty="0"/>
          </a:p>
          <a:p>
            <a:pPr marL="342900" lvl="1" indent="0">
              <a:buNone/>
            </a:pPr>
            <a:r>
              <a:rPr lang="en-US" sz="6000" b="1" dirty="0"/>
              <a:t>	http://bit.ly/RateShawnsTalk</a:t>
            </a:r>
          </a:p>
          <a:p>
            <a:pPr marL="342900" lvl="1" indent="0" algn="ctr">
              <a:buNone/>
            </a:pPr>
            <a:r>
              <a:rPr lang="en-US" sz="3200" dirty="0"/>
              <a:t>(case sensitive)</a:t>
            </a:r>
            <a:r>
              <a:rPr lang="en-US" sz="6000" dirty="0"/>
              <a:t> </a:t>
            </a:r>
          </a:p>
          <a:p>
            <a:r>
              <a:rPr lang="en-US" dirty="0"/>
              <a:t>Contact Information</a:t>
            </a:r>
          </a:p>
          <a:p>
            <a:pPr lvl="1"/>
            <a:r>
              <a:rPr lang="en-US" dirty="0"/>
              <a:t>Email: sweisfel@microsoft.com</a:t>
            </a:r>
          </a:p>
          <a:p>
            <a:pPr lvl="1"/>
            <a:r>
              <a:rPr lang="en-US" dirty="0"/>
              <a:t>Blog: http://www.shawnweisfeld.com</a:t>
            </a:r>
          </a:p>
          <a:p>
            <a:pPr lvl="1"/>
            <a:r>
              <a:rPr lang="en-US" dirty="0"/>
              <a:t>Twitter: @</a:t>
            </a:r>
            <a:r>
              <a:rPr lang="en-US" dirty="0" err="1"/>
              <a:t>shawnweisfeld</a:t>
            </a:r>
            <a:endParaRPr lang="en-US" dirty="0"/>
          </a:p>
          <a:p>
            <a:endParaRPr lang="en-US" dirty="0"/>
          </a:p>
        </p:txBody>
      </p:sp>
      <p:sp>
        <p:nvSpPr>
          <p:cNvPr id="3" name="Title 2"/>
          <p:cNvSpPr>
            <a:spLocks noGrp="1"/>
          </p:cNvSpPr>
          <p:nvPr>
            <p:ph type="title"/>
          </p:nvPr>
        </p:nvSpPr>
        <p:spPr/>
        <p:txBody>
          <a:bodyPr/>
          <a:lstStyle/>
          <a:p>
            <a:r>
              <a:rPr lang="en-US" dirty="0"/>
              <a:t>Thank you! Your Feedback is Important</a:t>
            </a:r>
          </a:p>
        </p:txBody>
      </p:sp>
      <p:pic>
        <p:nvPicPr>
          <p:cNvPr id="6" name="Picture 5"/>
          <p:cNvPicPr>
            <a:picLocks noChangeAspect="1"/>
          </p:cNvPicPr>
          <p:nvPr/>
        </p:nvPicPr>
        <p:blipFill>
          <a:blip r:embed="rId2"/>
          <a:stretch>
            <a:fillRect/>
          </a:stretch>
        </p:blipFill>
        <p:spPr>
          <a:xfrm>
            <a:off x="8123237" y="3293034"/>
            <a:ext cx="3438525" cy="3480827"/>
          </a:xfrm>
          <a:prstGeom prst="rect">
            <a:avLst/>
          </a:prstGeom>
        </p:spPr>
      </p:pic>
    </p:spTree>
    <p:extLst>
      <p:ext uri="{BB962C8B-B14F-4D97-AF65-F5344CB8AC3E}">
        <p14:creationId xmlns:p14="http://schemas.microsoft.com/office/powerpoint/2010/main" val="361175166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t>Watch User Group presentations for </a:t>
            </a:r>
            <a:r>
              <a:rPr lang="en-US" sz="4800" b="1" dirty="0"/>
              <a:t>FREE </a:t>
            </a:r>
            <a:r>
              <a:rPr lang="en-US" sz="4400" b="1" dirty="0"/>
              <a:t>online!</a:t>
            </a:r>
            <a:br>
              <a:rPr lang="en-US" sz="4400" b="1" dirty="0"/>
            </a:br>
            <a:r>
              <a:rPr lang="en-US" sz="4400" dirty="0"/>
              <a:t>We now have over </a:t>
            </a:r>
            <a:r>
              <a:rPr lang="en-US" b="1" dirty="0"/>
              <a:t>600 </a:t>
            </a:r>
            <a:r>
              <a:rPr lang="en-US" sz="4400" dirty="0"/>
              <a:t>presentations online</a:t>
            </a:r>
            <a:br>
              <a:rPr lang="en-US" sz="4400" dirty="0"/>
            </a:br>
            <a:br>
              <a:rPr lang="en-US" sz="4400" b="1" dirty="0"/>
            </a:br>
            <a:endParaRPr lang="en-US" sz="4400" b="1"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session, </a:t>
            </a:r>
          </a:p>
          <a:p>
            <a:pPr algn="ctr"/>
            <a:r>
              <a:rPr lang="en-US" dirty="0"/>
              <a:t>that is why we post them online for you!</a:t>
            </a:r>
          </a:p>
        </p:txBody>
      </p:sp>
      <p:sp>
        <p:nvSpPr>
          <p:cNvPr id="6" name="TextBox 5"/>
          <p:cNvSpPr txBox="1"/>
          <p:nvPr/>
        </p:nvSpPr>
        <p:spPr>
          <a:xfrm>
            <a:off x="2162174" y="3907551"/>
            <a:ext cx="5817828" cy="400110"/>
          </a:xfrm>
          <a:prstGeom prst="rect">
            <a:avLst/>
          </a:prstGeom>
          <a:noFill/>
        </p:spPr>
        <p:txBody>
          <a:bodyPr wrap="square" rtlCol="0">
            <a:spAutoFit/>
          </a:bodyPr>
          <a:lstStyle/>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29077" y="2184002"/>
            <a:ext cx="3079814" cy="2800767"/>
          </a:xfrm>
          <a:prstGeom prst="rect">
            <a:avLst/>
          </a:prstGeom>
          <a:noFill/>
        </p:spPr>
        <p:txBody>
          <a:bodyPr wrap="square" rtlCol="0">
            <a:spAutoFit/>
          </a:bodyPr>
          <a:lstStyle/>
          <a:p>
            <a:r>
              <a:rPr lang="en-US" sz="1400" dirty="0"/>
              <a:t>Presentations from the thought leaders on the topics you care about including:</a:t>
            </a:r>
          </a:p>
          <a:p>
            <a:endParaRPr lang="en-US" sz="1200" dirty="0"/>
          </a:p>
          <a:p>
            <a:pPr marL="280121" indent="-280121">
              <a:buFont typeface="Arial" pitchFamily="34" charset="0"/>
              <a:buChar char="•"/>
            </a:pPr>
            <a:r>
              <a:rPr lang="en-US" sz="1200" dirty="0"/>
              <a:t>Agile</a:t>
            </a:r>
          </a:p>
          <a:p>
            <a:pPr marL="280121" indent="-280121">
              <a:buFont typeface="Arial" pitchFamily="34" charset="0"/>
              <a:buChar char="•"/>
            </a:pPr>
            <a:r>
              <a:rPr lang="en-US" sz="1200" dirty="0"/>
              <a:t>Azure</a:t>
            </a:r>
          </a:p>
          <a:p>
            <a:pPr marL="280121" indent="-280121">
              <a:buFont typeface="Arial" pitchFamily="34" charset="0"/>
              <a:buChar char="•"/>
            </a:pPr>
            <a:r>
              <a:rPr lang="en-US" sz="1200" dirty="0"/>
              <a:t>C#</a:t>
            </a:r>
          </a:p>
          <a:p>
            <a:pPr marL="280121" indent="-280121">
              <a:buFont typeface="Arial" pitchFamily="34" charset="0"/>
              <a:buChar char="•"/>
            </a:pPr>
            <a:r>
              <a:rPr lang="en-US" sz="1200" dirty="0"/>
              <a:t>Entity Framework</a:t>
            </a:r>
          </a:p>
          <a:p>
            <a:pPr marL="280121" indent="-280121">
              <a:buFont typeface="Arial" pitchFamily="34" charset="0"/>
              <a:buChar char="•"/>
            </a:pPr>
            <a:r>
              <a:rPr lang="en-US" sz="1200" dirty="0"/>
              <a:t>HTML5</a:t>
            </a:r>
          </a:p>
          <a:p>
            <a:pPr marL="280121" indent="-280121">
              <a:buFont typeface="Arial" pitchFamily="34" charset="0"/>
              <a:buChar char="•"/>
            </a:pPr>
            <a:r>
              <a:rPr lang="en-US" sz="1200" dirty="0"/>
              <a:t>MVC</a:t>
            </a:r>
          </a:p>
          <a:p>
            <a:pPr marL="280121" indent="-280121">
              <a:buFont typeface="Arial" pitchFamily="34" charset="0"/>
              <a:buChar char="•"/>
            </a:pPr>
            <a:r>
              <a:rPr lang="en-US" sz="1200" dirty="0"/>
              <a:t>SQL</a:t>
            </a:r>
          </a:p>
          <a:p>
            <a:pPr marL="280121" indent="-280121">
              <a:buFont typeface="Arial" pitchFamily="34" charset="0"/>
              <a:buChar char="•"/>
            </a:pPr>
            <a:r>
              <a:rPr lang="en-US" sz="1200" dirty="0"/>
              <a:t>jQuery</a:t>
            </a:r>
          </a:p>
          <a:p>
            <a:pPr marL="280121" indent="-280121">
              <a:buFont typeface="Arial" pitchFamily="34" charset="0"/>
              <a:buChar char="•"/>
            </a:pPr>
            <a:r>
              <a:rPr lang="en-US" sz="1200" dirty="0"/>
              <a:t>and Much More!</a:t>
            </a:r>
          </a:p>
          <a:p>
            <a:endParaRPr lang="en-US" sz="1400" dirty="0"/>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hlinkClick r:id="rId3"/>
              </a:rPr>
              <a:t>http://www.UserGroup.tv</a:t>
            </a:r>
            <a:r>
              <a:rPr lang="en-US" sz="2800" dirty="0"/>
              <a:t> </a:t>
            </a:r>
          </a:p>
        </p:txBody>
      </p:sp>
      <p:pic>
        <p:nvPicPr>
          <p:cNvPr id="15" name="Picture 14" descr="http://www.usergroup.tv/wp-content/uploads/2012/05/Ugtv.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Microservice?</a:t>
            </a:r>
          </a:p>
        </p:txBody>
      </p:sp>
    </p:spTree>
    <p:extLst>
      <p:ext uri="{BB962C8B-B14F-4D97-AF65-F5344CB8AC3E}">
        <p14:creationId xmlns:p14="http://schemas.microsoft.com/office/powerpoint/2010/main" val="17557064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Microservices</a:t>
            </a:r>
            <a:endParaRPr lang="en-US" dirty="0"/>
          </a:p>
        </p:txBody>
      </p:sp>
      <p:sp>
        <p:nvSpPr>
          <p:cNvPr id="5" name="Text Placeholder 4"/>
          <p:cNvSpPr>
            <a:spLocks noGrp="1"/>
          </p:cNvSpPr>
          <p:nvPr>
            <p:ph type="body" sz="quarter" idx="10"/>
          </p:nvPr>
        </p:nvSpPr>
        <p:spPr>
          <a:xfrm>
            <a:off x="274638" y="1212850"/>
            <a:ext cx="11888787" cy="4284250"/>
          </a:xfrm>
        </p:spPr>
        <p:txBody>
          <a:bodyPr/>
          <a:lstStyle/>
          <a:p>
            <a:r>
              <a:rPr lang="en-US" dirty="0"/>
              <a:t>In computing, microservices is a </a:t>
            </a:r>
            <a:r>
              <a:rPr lang="en-US" dirty="0">
                <a:highlight>
                  <a:srgbClr val="FFFF00"/>
                </a:highlight>
              </a:rPr>
              <a:t>software architecture style </a:t>
            </a:r>
            <a:r>
              <a:rPr lang="en-US" dirty="0"/>
              <a:t>in which complex applications are composed of </a:t>
            </a:r>
            <a:r>
              <a:rPr lang="en-US" dirty="0">
                <a:highlight>
                  <a:srgbClr val="FFFF00"/>
                </a:highlight>
              </a:rPr>
              <a:t>small, independent processes</a:t>
            </a:r>
            <a:r>
              <a:rPr lang="en-US" dirty="0"/>
              <a:t> communicating with each other using </a:t>
            </a:r>
            <a:r>
              <a:rPr lang="en-US" dirty="0">
                <a:highlight>
                  <a:srgbClr val="FFFF00"/>
                </a:highlight>
              </a:rPr>
              <a:t>language-agnostic APIs</a:t>
            </a:r>
            <a:r>
              <a:rPr lang="en-US" dirty="0"/>
              <a:t>. These services are small building blocks, highly decoupled and </a:t>
            </a:r>
            <a:r>
              <a:rPr lang="en-US" dirty="0" err="1">
                <a:highlight>
                  <a:srgbClr val="FFFF00"/>
                </a:highlight>
              </a:rPr>
              <a:t>focussed</a:t>
            </a:r>
            <a:r>
              <a:rPr lang="en-US" dirty="0">
                <a:highlight>
                  <a:srgbClr val="FFFF00"/>
                </a:highlight>
              </a:rPr>
              <a:t> on doing a small task</a:t>
            </a:r>
            <a:r>
              <a:rPr lang="en-US" dirty="0"/>
              <a:t>, facilitating a modular approach to system-building.</a:t>
            </a:r>
          </a:p>
          <a:p>
            <a:endParaRPr lang="en-US" dirty="0"/>
          </a:p>
        </p:txBody>
      </p:sp>
      <p:sp>
        <p:nvSpPr>
          <p:cNvPr id="8" name="Rectangle 7"/>
          <p:cNvSpPr/>
          <p:nvPr/>
        </p:nvSpPr>
        <p:spPr>
          <a:xfrm>
            <a:off x="503237" y="6392862"/>
            <a:ext cx="5179816" cy="369332"/>
          </a:xfrm>
          <a:prstGeom prst="rect">
            <a:avLst/>
          </a:prstGeom>
        </p:spPr>
        <p:txBody>
          <a:bodyPr wrap="none">
            <a:spAutoFit/>
          </a:bodyPr>
          <a:lstStyle/>
          <a:p>
            <a:r>
              <a:rPr lang="en-US" dirty="0"/>
              <a:t>Source: https://en.wikipedia.org/wiki/Microservices</a:t>
            </a:r>
          </a:p>
        </p:txBody>
      </p:sp>
    </p:spTree>
    <p:extLst>
      <p:ext uri="{BB962C8B-B14F-4D97-AF65-F5344CB8AC3E}">
        <p14:creationId xmlns:p14="http://schemas.microsoft.com/office/powerpoint/2010/main" val="36530991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627807"/>
          </a:xfrm>
        </p:spPr>
        <p:txBody>
          <a:bodyPr/>
          <a:lstStyle/>
          <a:p>
            <a:r>
              <a:rPr lang="en-US" dirty="0"/>
              <a:t>What is a Microservice</a:t>
            </a:r>
          </a:p>
        </p:txBody>
      </p:sp>
      <p:grpSp>
        <p:nvGrpSpPr>
          <p:cNvPr id="299" name="Group 298"/>
          <p:cNvGrpSpPr/>
          <p:nvPr/>
        </p:nvGrpSpPr>
        <p:grpSpPr>
          <a:xfrm>
            <a:off x="9137090" y="4264020"/>
            <a:ext cx="2467920" cy="1693582"/>
            <a:chOff x="9413876" y="3379786"/>
            <a:chExt cx="2419749" cy="1660525"/>
          </a:xfrm>
        </p:grpSpPr>
        <p:grpSp>
          <p:nvGrpSpPr>
            <p:cNvPr id="300" name="Group 299"/>
            <p:cNvGrpSpPr/>
            <p:nvPr/>
          </p:nvGrpSpPr>
          <p:grpSpPr>
            <a:xfrm>
              <a:off x="9423401" y="3379786"/>
              <a:ext cx="2410224" cy="1660525"/>
              <a:chOff x="9423401" y="3379786"/>
              <a:chExt cx="2410224" cy="1660525"/>
            </a:xfrm>
          </p:grpSpPr>
          <p:sp>
            <p:nvSpPr>
              <p:cNvPr id="306" name="Oval 305"/>
              <p:cNvSpPr/>
              <p:nvPr/>
            </p:nvSpPr>
            <p:spPr bwMode="auto">
              <a:xfrm>
                <a:off x="9654540" y="3566160"/>
                <a:ext cx="1844040" cy="1310640"/>
              </a:xfrm>
              <a:prstGeom prst="ellipse">
                <a:avLst/>
              </a:prstGeom>
              <a:noFill/>
              <a:ln w="10795" cap="flat" cmpd="sng" algn="ctr">
                <a:solidFill>
                  <a:srgbClr val="85C9F6"/>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grpSp>
            <p:nvGrpSpPr>
              <p:cNvPr id="307" name="Group 306"/>
              <p:cNvGrpSpPr/>
              <p:nvPr/>
            </p:nvGrpSpPr>
            <p:grpSpPr>
              <a:xfrm>
                <a:off x="10180637" y="3379786"/>
                <a:ext cx="843362" cy="269876"/>
                <a:chOff x="6682582" y="3406776"/>
                <a:chExt cx="1190625" cy="381000"/>
              </a:xfrm>
            </p:grpSpPr>
            <p:sp>
              <p:nvSpPr>
                <p:cNvPr id="328" name="Freeform: Shape 327"/>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29" name="Straight Connector 328"/>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30" name="Straight Connector 329"/>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31" name="Straight Connector 330"/>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nvGrpSpPr>
              <p:cNvPr id="308" name="Group 307"/>
              <p:cNvGrpSpPr/>
              <p:nvPr/>
            </p:nvGrpSpPr>
            <p:grpSpPr>
              <a:xfrm>
                <a:off x="10990263" y="3794123"/>
                <a:ext cx="843362" cy="269876"/>
                <a:chOff x="6682582" y="3406776"/>
                <a:chExt cx="1190625" cy="381000"/>
              </a:xfrm>
            </p:grpSpPr>
            <p:sp>
              <p:nvSpPr>
                <p:cNvPr id="324" name="Freeform: Shape 323"/>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25" name="Straight Connector 324"/>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26" name="Straight Connector 325"/>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27" name="Straight Connector 326"/>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nvGrpSpPr>
              <p:cNvPr id="309" name="Group 308"/>
              <p:cNvGrpSpPr/>
              <p:nvPr/>
            </p:nvGrpSpPr>
            <p:grpSpPr>
              <a:xfrm>
                <a:off x="10990263" y="4322760"/>
                <a:ext cx="843362" cy="269876"/>
                <a:chOff x="6682582" y="3406776"/>
                <a:chExt cx="1190625" cy="381000"/>
              </a:xfrm>
            </p:grpSpPr>
            <p:sp>
              <p:nvSpPr>
                <p:cNvPr id="320" name="Freeform: Shape 319"/>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21" name="Straight Connector 320"/>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22" name="Straight Connector 321"/>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23" name="Straight Connector 322"/>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nvGrpSpPr>
              <p:cNvPr id="310" name="Group 309"/>
              <p:cNvGrpSpPr/>
              <p:nvPr/>
            </p:nvGrpSpPr>
            <p:grpSpPr>
              <a:xfrm>
                <a:off x="10171113" y="4770435"/>
                <a:ext cx="843362" cy="269876"/>
                <a:chOff x="6682582" y="3406776"/>
                <a:chExt cx="1190625" cy="381000"/>
              </a:xfrm>
            </p:grpSpPr>
            <p:sp>
              <p:nvSpPr>
                <p:cNvPr id="316" name="Freeform: Shape 315"/>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17" name="Straight Connector 316"/>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18" name="Straight Connector 317"/>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19" name="Straight Connector 318"/>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nvGrpSpPr>
              <p:cNvPr id="311" name="Group 310"/>
              <p:cNvGrpSpPr/>
              <p:nvPr/>
            </p:nvGrpSpPr>
            <p:grpSpPr>
              <a:xfrm>
                <a:off x="9423401" y="4317998"/>
                <a:ext cx="843362" cy="269876"/>
                <a:chOff x="6682582" y="3406776"/>
                <a:chExt cx="1190625" cy="381000"/>
              </a:xfrm>
            </p:grpSpPr>
            <p:sp>
              <p:nvSpPr>
                <p:cNvPr id="312" name="Freeform: Shape 31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13" name="Straight Connector 312"/>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14" name="Straight Connector 313"/>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15" name="Straight Connector 314"/>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grpSp>
          <p:nvGrpSpPr>
            <p:cNvPr id="301" name="Group 300"/>
            <p:cNvGrpSpPr/>
            <p:nvPr/>
          </p:nvGrpSpPr>
          <p:grpSpPr>
            <a:xfrm>
              <a:off x="9413876" y="3798886"/>
              <a:ext cx="843362" cy="269876"/>
              <a:chOff x="6682582" y="3406776"/>
              <a:chExt cx="1190625" cy="381000"/>
            </a:xfrm>
          </p:grpSpPr>
          <p:sp>
            <p:nvSpPr>
              <p:cNvPr id="302" name="Freeform: Shape 30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03" name="Straight Connector 302"/>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04" name="Straight Connector 303"/>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05" name="Straight Connector 304"/>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sp>
        <p:nvSpPr>
          <p:cNvPr id="332" name="RED3"/>
          <p:cNvSpPr/>
          <p:nvPr/>
        </p:nvSpPr>
        <p:spPr bwMode="auto">
          <a:xfrm>
            <a:off x="9872484" y="3346313"/>
            <a:ext cx="186684" cy="155434"/>
          </a:xfrm>
          <a:prstGeom prst="hexagon">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33" name="TextBox 332"/>
          <p:cNvSpPr txBox="1"/>
          <p:nvPr/>
        </p:nvSpPr>
        <p:spPr>
          <a:xfrm>
            <a:off x="6980442" y="3143932"/>
            <a:ext cx="310868" cy="115229"/>
          </a:xfrm>
          <a:prstGeom prst="rect">
            <a:avLst/>
          </a:prstGeom>
          <a:noFill/>
        </p:spPr>
        <p:txBody>
          <a:bodyPr wrap="square" lIns="0" tIns="0" rIns="0" bIns="0" rtlCol="0">
            <a:spAutoFit/>
          </a:bodyPr>
          <a:lstStyle/>
          <a:p>
            <a:pPr defTabSz="951304">
              <a:lnSpc>
                <a:spcPct val="90000"/>
              </a:lnSpc>
              <a:spcAft>
                <a:spcPts val="612"/>
              </a:spcAft>
            </a:pPr>
            <a:r>
              <a:rPr lang="en-US" sz="816" b="1" dirty="0"/>
              <a:t>App 1</a:t>
            </a:r>
          </a:p>
        </p:txBody>
      </p:sp>
      <p:sp>
        <p:nvSpPr>
          <p:cNvPr id="334" name="Oval 333"/>
          <p:cNvSpPr/>
          <p:nvPr/>
        </p:nvSpPr>
        <p:spPr bwMode="auto">
          <a:xfrm>
            <a:off x="6188702" y="3218080"/>
            <a:ext cx="255013" cy="255013"/>
          </a:xfrm>
          <a:prstGeom prst="ellipse">
            <a:avLst/>
          </a:prstGeom>
          <a:solidFill>
            <a:srgbClr val="E6E6E6">
              <a:lumMod val="2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kern="0" dirty="0">
                <a:solidFill>
                  <a:schemeClr val="bg1"/>
                </a:solidFill>
              </a:rPr>
              <a:t>1</a:t>
            </a:r>
          </a:p>
        </p:txBody>
      </p:sp>
      <p:sp>
        <p:nvSpPr>
          <p:cNvPr id="335" name="Oval 334"/>
          <p:cNvSpPr/>
          <p:nvPr/>
        </p:nvSpPr>
        <p:spPr bwMode="auto">
          <a:xfrm>
            <a:off x="6197610" y="3917532"/>
            <a:ext cx="255013" cy="255013"/>
          </a:xfrm>
          <a:prstGeom prst="ellipse">
            <a:avLst/>
          </a:prstGeom>
          <a:solidFill>
            <a:srgbClr val="E6E6E6">
              <a:lumMod val="2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kern="0" dirty="0">
                <a:solidFill>
                  <a:schemeClr val="bg1"/>
                </a:solidFill>
              </a:rPr>
              <a:t>2</a:t>
            </a:r>
          </a:p>
        </p:txBody>
      </p:sp>
      <p:sp>
        <p:nvSpPr>
          <p:cNvPr id="336" name="Oval 335"/>
          <p:cNvSpPr/>
          <p:nvPr/>
        </p:nvSpPr>
        <p:spPr bwMode="auto">
          <a:xfrm>
            <a:off x="9139764" y="3917532"/>
            <a:ext cx="255013" cy="255013"/>
          </a:xfrm>
          <a:prstGeom prst="ellipse">
            <a:avLst/>
          </a:prstGeom>
          <a:solidFill>
            <a:srgbClr val="E6E6E6">
              <a:lumMod val="2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kern="0" dirty="0">
                <a:solidFill>
                  <a:schemeClr val="bg1"/>
                </a:solidFill>
              </a:rPr>
              <a:t>4</a:t>
            </a:r>
          </a:p>
        </p:txBody>
      </p:sp>
      <p:sp>
        <p:nvSpPr>
          <p:cNvPr id="337" name="Oval 336"/>
          <p:cNvSpPr/>
          <p:nvPr/>
        </p:nvSpPr>
        <p:spPr bwMode="auto">
          <a:xfrm>
            <a:off x="9130856" y="3218080"/>
            <a:ext cx="255013" cy="255013"/>
          </a:xfrm>
          <a:prstGeom prst="ellipse">
            <a:avLst/>
          </a:prstGeom>
          <a:solidFill>
            <a:srgbClr val="E6E6E6">
              <a:lumMod val="2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kern="0" dirty="0">
                <a:solidFill>
                  <a:schemeClr val="bg1"/>
                </a:solidFill>
              </a:rPr>
              <a:t>3</a:t>
            </a:r>
          </a:p>
        </p:txBody>
      </p:sp>
      <p:sp>
        <p:nvSpPr>
          <p:cNvPr id="338" name="Rectangle: Rounded Corners 337"/>
          <p:cNvSpPr/>
          <p:nvPr/>
        </p:nvSpPr>
        <p:spPr bwMode="auto">
          <a:xfrm>
            <a:off x="9770481" y="3295796"/>
            <a:ext cx="544020" cy="544019"/>
          </a:xfrm>
          <a:prstGeom prst="roundRect">
            <a:avLst/>
          </a:prstGeom>
          <a:noFill/>
          <a:ln w="10795" cap="flat" cmpd="sng" algn="ctr">
            <a:solidFill>
              <a:srgbClr val="002050"/>
            </a:solidFill>
            <a:prstDash val="dash"/>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39" name="RED2"/>
          <p:cNvSpPr/>
          <p:nvPr/>
        </p:nvSpPr>
        <p:spPr bwMode="auto">
          <a:xfrm>
            <a:off x="9872484" y="3346313"/>
            <a:ext cx="186684" cy="155434"/>
          </a:xfrm>
          <a:prstGeom prst="hexagon">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0" name="TextBox 339"/>
          <p:cNvSpPr txBox="1"/>
          <p:nvPr/>
        </p:nvSpPr>
        <p:spPr>
          <a:xfrm>
            <a:off x="9887056" y="3143932"/>
            <a:ext cx="310868" cy="115229"/>
          </a:xfrm>
          <a:prstGeom prst="rect">
            <a:avLst/>
          </a:prstGeom>
          <a:noFill/>
        </p:spPr>
        <p:txBody>
          <a:bodyPr wrap="square" lIns="0" tIns="0" rIns="0" bIns="0" rtlCol="0">
            <a:spAutoFit/>
          </a:bodyPr>
          <a:lstStyle/>
          <a:p>
            <a:pPr defTabSz="951304">
              <a:lnSpc>
                <a:spcPct val="90000"/>
              </a:lnSpc>
              <a:spcAft>
                <a:spcPts val="612"/>
              </a:spcAft>
            </a:pPr>
            <a:r>
              <a:rPr lang="en-US" sz="816" b="1" dirty="0"/>
              <a:t>App 1</a:t>
            </a:r>
          </a:p>
        </p:txBody>
      </p:sp>
      <p:sp>
        <p:nvSpPr>
          <p:cNvPr id="341" name="Rectangle: Rounded Corners 340"/>
          <p:cNvSpPr/>
          <p:nvPr/>
        </p:nvSpPr>
        <p:spPr bwMode="auto">
          <a:xfrm>
            <a:off x="10392217" y="3295796"/>
            <a:ext cx="544020" cy="544019"/>
          </a:xfrm>
          <a:prstGeom prst="roundRect">
            <a:avLst/>
          </a:prstGeom>
          <a:noFill/>
          <a:ln w="10795" cap="flat" cmpd="sng" algn="ctr">
            <a:solidFill>
              <a:srgbClr val="002050"/>
            </a:solidFill>
            <a:prstDash val="dash"/>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2" name="TextBox 341"/>
          <p:cNvSpPr txBox="1"/>
          <p:nvPr/>
        </p:nvSpPr>
        <p:spPr>
          <a:xfrm>
            <a:off x="10508792" y="3143932"/>
            <a:ext cx="310868" cy="115229"/>
          </a:xfrm>
          <a:prstGeom prst="rect">
            <a:avLst/>
          </a:prstGeom>
          <a:noFill/>
        </p:spPr>
        <p:txBody>
          <a:bodyPr wrap="square" lIns="0" tIns="0" rIns="0" bIns="0" rtlCol="0">
            <a:spAutoFit/>
          </a:bodyPr>
          <a:lstStyle/>
          <a:p>
            <a:pPr defTabSz="951304">
              <a:lnSpc>
                <a:spcPct val="90000"/>
              </a:lnSpc>
              <a:spcAft>
                <a:spcPts val="612"/>
              </a:spcAft>
            </a:pPr>
            <a:r>
              <a:rPr lang="en-US" sz="816" b="1" dirty="0"/>
              <a:t>App 2</a:t>
            </a:r>
          </a:p>
        </p:txBody>
      </p:sp>
      <p:sp>
        <p:nvSpPr>
          <p:cNvPr id="343" name="RED1"/>
          <p:cNvSpPr/>
          <p:nvPr/>
        </p:nvSpPr>
        <p:spPr bwMode="auto">
          <a:xfrm>
            <a:off x="9872484" y="3346313"/>
            <a:ext cx="186684" cy="155434"/>
          </a:xfrm>
          <a:prstGeom prst="hexagon">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4" name="GREEN2"/>
          <p:cNvSpPr/>
          <p:nvPr/>
        </p:nvSpPr>
        <p:spPr bwMode="auto">
          <a:xfrm>
            <a:off x="10091708" y="3534409"/>
            <a:ext cx="178752" cy="155434"/>
          </a:xfrm>
          <a:prstGeom prst="hexagon">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5" name="GREEN1"/>
          <p:cNvSpPr/>
          <p:nvPr/>
        </p:nvSpPr>
        <p:spPr bwMode="auto">
          <a:xfrm>
            <a:off x="10091708" y="3524193"/>
            <a:ext cx="178752" cy="155434"/>
          </a:xfrm>
          <a:prstGeom prst="hexagon">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6" name="GREEN3"/>
          <p:cNvSpPr/>
          <p:nvPr/>
        </p:nvSpPr>
        <p:spPr bwMode="auto">
          <a:xfrm>
            <a:off x="10086068" y="3524193"/>
            <a:ext cx="178752" cy="155434"/>
          </a:xfrm>
          <a:prstGeom prst="hexagon">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7" name="GREEN4"/>
          <p:cNvSpPr/>
          <p:nvPr/>
        </p:nvSpPr>
        <p:spPr bwMode="auto">
          <a:xfrm>
            <a:off x="10091708" y="3528241"/>
            <a:ext cx="178752" cy="155434"/>
          </a:xfrm>
          <a:prstGeom prst="hexagon">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8" name="GREEN5"/>
          <p:cNvSpPr/>
          <p:nvPr/>
        </p:nvSpPr>
        <p:spPr bwMode="auto">
          <a:xfrm>
            <a:off x="10095399" y="3528241"/>
            <a:ext cx="178752" cy="155434"/>
          </a:xfrm>
          <a:prstGeom prst="hexagon">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9" name="BROWN1"/>
          <p:cNvSpPr/>
          <p:nvPr/>
        </p:nvSpPr>
        <p:spPr bwMode="auto">
          <a:xfrm>
            <a:off x="10480325" y="3599634"/>
            <a:ext cx="185097" cy="155434"/>
          </a:xfrm>
          <a:prstGeom prst="hexagon">
            <a:avLst/>
          </a:prstGeom>
          <a:solidFill>
            <a:srgbClr val="AA6818"/>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0" name="BROWN2"/>
          <p:cNvSpPr/>
          <p:nvPr/>
        </p:nvSpPr>
        <p:spPr bwMode="auto">
          <a:xfrm>
            <a:off x="10480325" y="3599634"/>
            <a:ext cx="185097" cy="155434"/>
          </a:xfrm>
          <a:prstGeom prst="hexagon">
            <a:avLst/>
          </a:prstGeom>
          <a:solidFill>
            <a:srgbClr val="AA6818"/>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1" name="BROWN3"/>
          <p:cNvSpPr/>
          <p:nvPr/>
        </p:nvSpPr>
        <p:spPr bwMode="auto">
          <a:xfrm>
            <a:off x="10480325" y="3599634"/>
            <a:ext cx="185097" cy="155434"/>
          </a:xfrm>
          <a:prstGeom prst="hexagon">
            <a:avLst/>
          </a:prstGeom>
          <a:solidFill>
            <a:srgbClr val="AA6818"/>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2" name="PURPLE1"/>
          <p:cNvSpPr/>
          <p:nvPr/>
        </p:nvSpPr>
        <p:spPr bwMode="auto">
          <a:xfrm>
            <a:off x="10719115" y="3503364"/>
            <a:ext cx="180369" cy="155434"/>
          </a:xfrm>
          <a:prstGeom prst="hexagon">
            <a:avLst/>
          </a:prstGeom>
          <a:solidFill>
            <a:srgbClr val="62339B"/>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3" name="PURPLE2"/>
          <p:cNvSpPr/>
          <p:nvPr/>
        </p:nvSpPr>
        <p:spPr bwMode="auto">
          <a:xfrm>
            <a:off x="10719115" y="3503364"/>
            <a:ext cx="180369" cy="155434"/>
          </a:xfrm>
          <a:prstGeom prst="hexagon">
            <a:avLst/>
          </a:prstGeom>
          <a:solidFill>
            <a:srgbClr val="62339B"/>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4" name="PURPLE3"/>
          <p:cNvSpPr/>
          <p:nvPr/>
        </p:nvSpPr>
        <p:spPr bwMode="auto">
          <a:xfrm>
            <a:off x="10719115" y="3503364"/>
            <a:ext cx="180369" cy="155434"/>
          </a:xfrm>
          <a:prstGeom prst="hexagon">
            <a:avLst/>
          </a:prstGeom>
          <a:solidFill>
            <a:srgbClr val="62339B"/>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5" name="BLUE1"/>
          <p:cNvSpPr/>
          <p:nvPr/>
        </p:nvSpPr>
        <p:spPr bwMode="auto">
          <a:xfrm>
            <a:off x="10496650" y="3347122"/>
            <a:ext cx="184254" cy="155434"/>
          </a:xfrm>
          <a:prstGeom prst="hexagon">
            <a:avLst/>
          </a:prstGeom>
          <a:solidFill>
            <a:srgbClr val="15255E"/>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6" name="BLUE2"/>
          <p:cNvSpPr/>
          <p:nvPr/>
        </p:nvSpPr>
        <p:spPr bwMode="auto">
          <a:xfrm>
            <a:off x="10496650" y="3347122"/>
            <a:ext cx="184254" cy="155434"/>
          </a:xfrm>
          <a:prstGeom prst="hexagon">
            <a:avLst/>
          </a:prstGeom>
          <a:solidFill>
            <a:srgbClr val="15255E"/>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7" name="BLUE3"/>
          <p:cNvSpPr/>
          <p:nvPr/>
        </p:nvSpPr>
        <p:spPr bwMode="auto">
          <a:xfrm>
            <a:off x="10496650" y="3347122"/>
            <a:ext cx="184254" cy="155434"/>
          </a:xfrm>
          <a:prstGeom prst="hexagon">
            <a:avLst/>
          </a:prstGeom>
          <a:solidFill>
            <a:srgbClr val="15255E"/>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8" name="BLUE4"/>
          <p:cNvSpPr/>
          <p:nvPr/>
        </p:nvSpPr>
        <p:spPr bwMode="auto">
          <a:xfrm>
            <a:off x="10496650" y="3347122"/>
            <a:ext cx="184254" cy="155434"/>
          </a:xfrm>
          <a:prstGeom prst="hexagon">
            <a:avLst/>
          </a:prstGeom>
          <a:solidFill>
            <a:srgbClr val="15255E"/>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9" name="BLUE5"/>
          <p:cNvSpPr/>
          <p:nvPr/>
        </p:nvSpPr>
        <p:spPr bwMode="auto">
          <a:xfrm>
            <a:off x="10496650" y="3347122"/>
            <a:ext cx="184254" cy="155434"/>
          </a:xfrm>
          <a:prstGeom prst="hexagon">
            <a:avLst/>
          </a:prstGeom>
          <a:solidFill>
            <a:srgbClr val="15255E"/>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60" name="YELLOW1"/>
          <p:cNvSpPr/>
          <p:nvPr/>
        </p:nvSpPr>
        <p:spPr bwMode="auto">
          <a:xfrm>
            <a:off x="9867626" y="3643416"/>
            <a:ext cx="187328" cy="155434"/>
          </a:xfrm>
          <a:prstGeom prst="hexagon">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61" name="YELLOW2"/>
          <p:cNvSpPr/>
          <p:nvPr/>
        </p:nvSpPr>
        <p:spPr bwMode="auto">
          <a:xfrm>
            <a:off x="9867626" y="3643416"/>
            <a:ext cx="187328" cy="155434"/>
          </a:xfrm>
          <a:prstGeom prst="hexagon">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62" name="YELLOW3"/>
          <p:cNvSpPr/>
          <p:nvPr/>
        </p:nvSpPr>
        <p:spPr bwMode="auto">
          <a:xfrm>
            <a:off x="9867626" y="3643416"/>
            <a:ext cx="187328" cy="155434"/>
          </a:xfrm>
          <a:prstGeom prst="hexagon">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63" name="TextBox 362"/>
          <p:cNvSpPr txBox="1"/>
          <p:nvPr/>
        </p:nvSpPr>
        <p:spPr>
          <a:xfrm>
            <a:off x="5577488" y="2285476"/>
            <a:ext cx="3030961" cy="762393"/>
          </a:xfrm>
          <a:prstGeom prst="rect">
            <a:avLst/>
          </a:prstGeom>
          <a:noFill/>
        </p:spPr>
        <p:txBody>
          <a:bodyPr wrap="square" lIns="186521" tIns="149217" rIns="186521" bIns="149217" rtlCol="0">
            <a:spAutoFit/>
          </a:bodyPr>
          <a:lstStyle/>
          <a:p>
            <a:pPr algn="ctr" defTabSz="951304">
              <a:lnSpc>
                <a:spcPct val="90000"/>
              </a:lnSpc>
              <a:spcAft>
                <a:spcPts val="612"/>
              </a:spcAft>
            </a:pPr>
            <a:r>
              <a:rPr lang="en-US" sz="1632" dirty="0">
                <a:cs typeface="Segoe UI" panose="020B0502040204020203" pitchFamily="34" charset="0"/>
              </a:rPr>
              <a:t>Monolithic </a:t>
            </a:r>
            <a:br>
              <a:rPr lang="en-US" sz="1632" dirty="0">
                <a:cs typeface="Segoe UI" panose="020B0502040204020203" pitchFamily="34" charset="0"/>
              </a:rPr>
            </a:br>
            <a:r>
              <a:rPr lang="en-US" sz="1632" dirty="0">
                <a:cs typeface="Segoe UI" panose="020B0502040204020203" pitchFamily="34" charset="0"/>
              </a:rPr>
              <a:t>application approach</a:t>
            </a:r>
          </a:p>
        </p:txBody>
      </p:sp>
      <p:sp>
        <p:nvSpPr>
          <p:cNvPr id="364" name="TextBox 363"/>
          <p:cNvSpPr txBox="1"/>
          <p:nvPr/>
        </p:nvSpPr>
        <p:spPr>
          <a:xfrm>
            <a:off x="8753361" y="2285476"/>
            <a:ext cx="3264113" cy="762393"/>
          </a:xfrm>
          <a:prstGeom prst="rect">
            <a:avLst/>
          </a:prstGeom>
          <a:noFill/>
        </p:spPr>
        <p:txBody>
          <a:bodyPr wrap="square" lIns="186521" tIns="149217" rIns="186521" bIns="149217" rtlCol="0">
            <a:spAutoFit/>
          </a:bodyPr>
          <a:lstStyle/>
          <a:p>
            <a:pPr algn="ctr" defTabSz="951304">
              <a:lnSpc>
                <a:spcPct val="90000"/>
              </a:lnSpc>
              <a:spcAft>
                <a:spcPts val="612"/>
              </a:spcAft>
            </a:pPr>
            <a:r>
              <a:rPr lang="en-US" sz="1632" dirty="0">
                <a:cs typeface="Segoe UI" panose="020B0502040204020203" pitchFamily="34" charset="0"/>
              </a:rPr>
              <a:t>Microservices </a:t>
            </a:r>
            <a:br>
              <a:rPr lang="en-US" sz="1632" dirty="0">
                <a:cs typeface="Segoe UI" panose="020B0502040204020203" pitchFamily="34" charset="0"/>
              </a:rPr>
            </a:br>
            <a:r>
              <a:rPr lang="en-US" sz="1632" dirty="0">
                <a:cs typeface="Segoe UI" panose="020B0502040204020203" pitchFamily="34" charset="0"/>
              </a:rPr>
              <a:t>application approach</a:t>
            </a:r>
          </a:p>
        </p:txBody>
      </p:sp>
      <p:cxnSp>
        <p:nvCxnSpPr>
          <p:cNvPr id="365" name="Straight Connector 364"/>
          <p:cNvCxnSpPr/>
          <p:nvPr/>
        </p:nvCxnSpPr>
        <p:spPr>
          <a:xfrm>
            <a:off x="8608449" y="2984930"/>
            <a:ext cx="0" cy="2805905"/>
          </a:xfrm>
          <a:prstGeom prst="line">
            <a:avLst/>
          </a:prstGeom>
          <a:noFill/>
          <a:ln w="15875" cap="flat" cmpd="sng" algn="ctr">
            <a:solidFill>
              <a:srgbClr val="353535"/>
            </a:solidFill>
            <a:prstDash val="solid"/>
            <a:headEnd type="none"/>
            <a:tailEnd type="none"/>
          </a:ln>
          <a:effectLst/>
        </p:spPr>
      </p:cxnSp>
      <p:grpSp>
        <p:nvGrpSpPr>
          <p:cNvPr id="366" name="Group 365"/>
          <p:cNvGrpSpPr/>
          <p:nvPr/>
        </p:nvGrpSpPr>
        <p:grpSpPr>
          <a:xfrm>
            <a:off x="6506857" y="4291546"/>
            <a:ext cx="1214327" cy="388585"/>
            <a:chOff x="6682582" y="3406776"/>
            <a:chExt cx="1190625" cy="381000"/>
          </a:xfrm>
        </p:grpSpPr>
        <p:sp>
          <p:nvSpPr>
            <p:cNvPr id="367" name="Freeform: Shape 366"/>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68" name="Straight Connector 367"/>
            <p:cNvCxnSpPr/>
            <p:nvPr/>
          </p:nvCxnSpPr>
          <p:spPr>
            <a:xfrm>
              <a:off x="7539831" y="3613945"/>
              <a:ext cx="246888" cy="0"/>
            </a:xfrm>
            <a:prstGeom prst="line">
              <a:avLst/>
            </a:prstGeom>
            <a:noFill/>
            <a:ln w="25400" cap="rnd" cmpd="sng" algn="ctr">
              <a:solidFill>
                <a:srgbClr val="FFFFFF"/>
              </a:solidFill>
              <a:prstDash val="solid"/>
              <a:headEnd type="none"/>
              <a:tailEnd type="none"/>
            </a:ln>
            <a:effectLst/>
          </p:spPr>
        </p:cxnSp>
        <p:cxnSp>
          <p:nvCxnSpPr>
            <p:cNvPr id="369" name="Straight Connector 368"/>
            <p:cNvCxnSpPr/>
            <p:nvPr/>
          </p:nvCxnSpPr>
          <p:spPr>
            <a:xfrm>
              <a:off x="7539831" y="3666332"/>
              <a:ext cx="246888" cy="0"/>
            </a:xfrm>
            <a:prstGeom prst="line">
              <a:avLst/>
            </a:prstGeom>
            <a:noFill/>
            <a:ln w="25400" cap="rnd" cmpd="sng" algn="ctr">
              <a:solidFill>
                <a:srgbClr val="FFFFFF"/>
              </a:solidFill>
              <a:prstDash val="solid"/>
              <a:headEnd type="none"/>
              <a:tailEnd type="none"/>
            </a:ln>
            <a:effectLst/>
          </p:spPr>
        </p:cxnSp>
        <p:cxnSp>
          <p:nvCxnSpPr>
            <p:cNvPr id="370" name="Straight Connector 369"/>
            <p:cNvCxnSpPr/>
            <p:nvPr/>
          </p:nvCxnSpPr>
          <p:spPr>
            <a:xfrm>
              <a:off x="7539831" y="3711576"/>
              <a:ext cx="246888" cy="0"/>
            </a:xfrm>
            <a:prstGeom prst="line">
              <a:avLst/>
            </a:prstGeom>
            <a:noFill/>
            <a:ln w="25400" cap="rnd" cmpd="sng" algn="ctr">
              <a:solidFill>
                <a:srgbClr val="FFFFFF"/>
              </a:solidFill>
              <a:prstDash val="solid"/>
              <a:headEnd type="none"/>
              <a:tailEnd type="none"/>
            </a:ln>
            <a:effectLst/>
          </p:spPr>
        </p:cxnSp>
      </p:grpSp>
      <p:grpSp>
        <p:nvGrpSpPr>
          <p:cNvPr id="371" name="Original App1"/>
          <p:cNvGrpSpPr/>
          <p:nvPr/>
        </p:nvGrpSpPr>
        <p:grpSpPr>
          <a:xfrm>
            <a:off x="6863867" y="3295796"/>
            <a:ext cx="544020" cy="544019"/>
            <a:chOff x="7032624" y="2430462"/>
            <a:chExt cx="533401" cy="533400"/>
          </a:xfrm>
        </p:grpSpPr>
        <p:sp>
          <p:nvSpPr>
            <p:cNvPr id="372" name="Rectangle: Rounded Corners 371"/>
            <p:cNvSpPr/>
            <p:nvPr/>
          </p:nvSpPr>
          <p:spPr bwMode="auto">
            <a:xfrm>
              <a:off x="7032624" y="2430462"/>
              <a:ext cx="533401" cy="533400"/>
            </a:xfrm>
            <a:prstGeom prst="roundRect">
              <a:avLst/>
            </a:prstGeom>
            <a:solidFill>
              <a:srgbClr val="BDBDBD"/>
            </a:solidFill>
            <a:ln w="10795" cap="flat" cmpd="sng" algn="ctr">
              <a:solidFill>
                <a:srgbClr val="002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73" name="Rectangle 372"/>
            <p:cNvSpPr/>
            <p:nvPr/>
          </p:nvSpPr>
          <p:spPr bwMode="auto">
            <a:xfrm>
              <a:off x="7108824" y="2506662"/>
              <a:ext cx="152400" cy="152400"/>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74" name="Rectangle 373"/>
            <p:cNvSpPr/>
            <p:nvPr/>
          </p:nvSpPr>
          <p:spPr bwMode="auto">
            <a:xfrm>
              <a:off x="7333454" y="2506662"/>
              <a:ext cx="152400" cy="152400"/>
            </a:xfrm>
            <a:prstGeom prst="rect">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75" name="Rectangle 374"/>
            <p:cNvSpPr/>
            <p:nvPr/>
          </p:nvSpPr>
          <p:spPr bwMode="auto">
            <a:xfrm>
              <a:off x="7223124" y="2724149"/>
              <a:ext cx="152400" cy="152400"/>
            </a:xfrm>
            <a:prstGeom prst="rect">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grpSp>
      <p:grpSp>
        <p:nvGrpSpPr>
          <p:cNvPr id="376" name="Group 375"/>
          <p:cNvGrpSpPr/>
          <p:nvPr/>
        </p:nvGrpSpPr>
        <p:grpSpPr>
          <a:xfrm>
            <a:off x="6506857" y="4728704"/>
            <a:ext cx="1214327" cy="388585"/>
            <a:chOff x="6682582" y="3835401"/>
            <a:chExt cx="1190625" cy="381000"/>
          </a:xfrm>
        </p:grpSpPr>
        <p:grpSp>
          <p:nvGrpSpPr>
            <p:cNvPr id="377" name="Group 376"/>
            <p:cNvGrpSpPr/>
            <p:nvPr/>
          </p:nvGrpSpPr>
          <p:grpSpPr>
            <a:xfrm>
              <a:off x="6682582" y="3835401"/>
              <a:ext cx="1190625" cy="381000"/>
              <a:chOff x="6682582" y="3406776"/>
              <a:chExt cx="1190625" cy="381000"/>
            </a:xfrm>
          </p:grpSpPr>
          <p:sp>
            <p:nvSpPr>
              <p:cNvPr id="383" name="Freeform: Shape 382"/>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84" name="Straight Connector 383"/>
              <p:cNvCxnSpPr/>
              <p:nvPr/>
            </p:nvCxnSpPr>
            <p:spPr>
              <a:xfrm>
                <a:off x="7539831" y="3613945"/>
                <a:ext cx="246888" cy="0"/>
              </a:xfrm>
              <a:prstGeom prst="line">
                <a:avLst/>
              </a:prstGeom>
              <a:noFill/>
              <a:ln w="25400" cap="rnd" cmpd="sng" algn="ctr">
                <a:solidFill>
                  <a:srgbClr val="FFFFFF"/>
                </a:solidFill>
                <a:prstDash val="solid"/>
                <a:headEnd type="none"/>
                <a:tailEnd type="none"/>
              </a:ln>
              <a:effectLst/>
            </p:spPr>
          </p:cxnSp>
          <p:cxnSp>
            <p:nvCxnSpPr>
              <p:cNvPr id="385" name="Straight Connector 384"/>
              <p:cNvCxnSpPr/>
              <p:nvPr/>
            </p:nvCxnSpPr>
            <p:spPr>
              <a:xfrm>
                <a:off x="7539831" y="3666332"/>
                <a:ext cx="246888" cy="0"/>
              </a:xfrm>
              <a:prstGeom prst="line">
                <a:avLst/>
              </a:prstGeom>
              <a:noFill/>
              <a:ln w="25400" cap="rnd" cmpd="sng" algn="ctr">
                <a:solidFill>
                  <a:srgbClr val="FFFFFF"/>
                </a:solidFill>
                <a:prstDash val="solid"/>
                <a:headEnd type="none"/>
                <a:tailEnd type="none"/>
              </a:ln>
              <a:effectLst/>
            </p:spPr>
          </p:cxnSp>
          <p:cxnSp>
            <p:nvCxnSpPr>
              <p:cNvPr id="386" name="Straight Connector 385"/>
              <p:cNvCxnSpPr/>
              <p:nvPr/>
            </p:nvCxnSpPr>
            <p:spPr>
              <a:xfrm>
                <a:off x="7539831" y="3711576"/>
                <a:ext cx="246888" cy="0"/>
              </a:xfrm>
              <a:prstGeom prst="line">
                <a:avLst/>
              </a:prstGeom>
              <a:noFill/>
              <a:ln w="25400" cap="rnd" cmpd="sng" algn="ctr">
                <a:solidFill>
                  <a:srgbClr val="FFFFFF"/>
                </a:solidFill>
                <a:prstDash val="solid"/>
                <a:headEnd type="none"/>
                <a:tailEnd type="none"/>
              </a:ln>
              <a:effectLst/>
            </p:spPr>
          </p:cxnSp>
        </p:grpSp>
        <p:grpSp>
          <p:nvGrpSpPr>
            <p:cNvPr id="378" name="Small App 1"/>
            <p:cNvGrpSpPr/>
            <p:nvPr/>
          </p:nvGrpSpPr>
          <p:grpSpPr>
            <a:xfrm>
              <a:off x="7115174" y="3856830"/>
              <a:ext cx="328614" cy="328613"/>
              <a:chOff x="7666037" y="2430462"/>
              <a:chExt cx="533401" cy="533400"/>
            </a:xfrm>
          </p:grpSpPr>
          <p:sp>
            <p:nvSpPr>
              <p:cNvPr id="379" name="Rectangle: Rounded Corners 378"/>
              <p:cNvSpPr/>
              <p:nvPr/>
            </p:nvSpPr>
            <p:spPr bwMode="auto">
              <a:xfrm>
                <a:off x="7666037" y="2430462"/>
                <a:ext cx="533401" cy="533400"/>
              </a:xfrm>
              <a:prstGeom prst="roundRect">
                <a:avLst/>
              </a:prstGeom>
              <a:solidFill>
                <a:srgbClr val="BDBDBD"/>
              </a:solidFill>
              <a:ln w="10795" cap="flat" cmpd="sng" algn="ctr">
                <a:solidFill>
                  <a:srgbClr val="002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80" name="Rectangle 379"/>
              <p:cNvSpPr/>
              <p:nvPr/>
            </p:nvSpPr>
            <p:spPr bwMode="auto">
              <a:xfrm>
                <a:off x="7742237" y="2506662"/>
                <a:ext cx="152400" cy="152400"/>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81" name="Rectangle 380"/>
              <p:cNvSpPr/>
              <p:nvPr/>
            </p:nvSpPr>
            <p:spPr bwMode="auto">
              <a:xfrm>
                <a:off x="7966867" y="2506662"/>
                <a:ext cx="152400" cy="152400"/>
              </a:xfrm>
              <a:prstGeom prst="rect">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82" name="Rectangle 381"/>
              <p:cNvSpPr/>
              <p:nvPr/>
            </p:nvSpPr>
            <p:spPr bwMode="auto">
              <a:xfrm>
                <a:off x="7856537" y="2724149"/>
                <a:ext cx="152400" cy="152400"/>
              </a:xfrm>
              <a:prstGeom prst="rect">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grpSp>
      </p:grpSp>
      <p:grpSp>
        <p:nvGrpSpPr>
          <p:cNvPr id="387" name="Group 386"/>
          <p:cNvGrpSpPr/>
          <p:nvPr/>
        </p:nvGrpSpPr>
        <p:grpSpPr>
          <a:xfrm>
            <a:off x="6506857" y="5164240"/>
            <a:ext cx="1214327" cy="388585"/>
            <a:chOff x="6682582" y="3835401"/>
            <a:chExt cx="1190625" cy="381000"/>
          </a:xfrm>
        </p:grpSpPr>
        <p:grpSp>
          <p:nvGrpSpPr>
            <p:cNvPr id="388" name="Group 387"/>
            <p:cNvGrpSpPr/>
            <p:nvPr/>
          </p:nvGrpSpPr>
          <p:grpSpPr>
            <a:xfrm>
              <a:off x="6682582" y="3835401"/>
              <a:ext cx="1190625" cy="381000"/>
              <a:chOff x="6682582" y="3406776"/>
              <a:chExt cx="1190625" cy="381000"/>
            </a:xfrm>
          </p:grpSpPr>
          <p:sp>
            <p:nvSpPr>
              <p:cNvPr id="394" name="Freeform: Shape 393"/>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95" name="Straight Connector 394"/>
              <p:cNvCxnSpPr/>
              <p:nvPr/>
            </p:nvCxnSpPr>
            <p:spPr>
              <a:xfrm>
                <a:off x="7539831" y="3613945"/>
                <a:ext cx="246888" cy="0"/>
              </a:xfrm>
              <a:prstGeom prst="line">
                <a:avLst/>
              </a:prstGeom>
              <a:noFill/>
              <a:ln w="25400" cap="rnd" cmpd="sng" algn="ctr">
                <a:solidFill>
                  <a:srgbClr val="FFFFFF"/>
                </a:solidFill>
                <a:prstDash val="solid"/>
                <a:headEnd type="none"/>
                <a:tailEnd type="none"/>
              </a:ln>
              <a:effectLst/>
            </p:spPr>
          </p:cxnSp>
          <p:cxnSp>
            <p:nvCxnSpPr>
              <p:cNvPr id="396" name="Straight Connector 395"/>
              <p:cNvCxnSpPr/>
              <p:nvPr/>
            </p:nvCxnSpPr>
            <p:spPr>
              <a:xfrm>
                <a:off x="7539831" y="3666332"/>
                <a:ext cx="246888" cy="0"/>
              </a:xfrm>
              <a:prstGeom prst="line">
                <a:avLst/>
              </a:prstGeom>
              <a:noFill/>
              <a:ln w="25400" cap="rnd" cmpd="sng" algn="ctr">
                <a:solidFill>
                  <a:srgbClr val="FFFFFF"/>
                </a:solidFill>
                <a:prstDash val="solid"/>
                <a:headEnd type="none"/>
                <a:tailEnd type="none"/>
              </a:ln>
              <a:effectLst/>
            </p:spPr>
          </p:cxnSp>
          <p:cxnSp>
            <p:nvCxnSpPr>
              <p:cNvPr id="397" name="Straight Connector 396"/>
              <p:cNvCxnSpPr/>
              <p:nvPr/>
            </p:nvCxnSpPr>
            <p:spPr>
              <a:xfrm>
                <a:off x="7539831" y="3711576"/>
                <a:ext cx="246888" cy="0"/>
              </a:xfrm>
              <a:prstGeom prst="line">
                <a:avLst/>
              </a:prstGeom>
              <a:noFill/>
              <a:ln w="25400" cap="rnd" cmpd="sng" algn="ctr">
                <a:solidFill>
                  <a:srgbClr val="FFFFFF"/>
                </a:solidFill>
                <a:prstDash val="solid"/>
                <a:headEnd type="none"/>
                <a:tailEnd type="none"/>
              </a:ln>
              <a:effectLst/>
            </p:spPr>
          </p:cxnSp>
        </p:grpSp>
        <p:grpSp>
          <p:nvGrpSpPr>
            <p:cNvPr id="389" name="Small App 1"/>
            <p:cNvGrpSpPr/>
            <p:nvPr/>
          </p:nvGrpSpPr>
          <p:grpSpPr>
            <a:xfrm>
              <a:off x="7115174" y="3856830"/>
              <a:ext cx="328614" cy="328613"/>
              <a:chOff x="7666037" y="2430462"/>
              <a:chExt cx="533401" cy="533400"/>
            </a:xfrm>
          </p:grpSpPr>
          <p:sp>
            <p:nvSpPr>
              <p:cNvPr id="390" name="Rectangle: Rounded Corners 389"/>
              <p:cNvSpPr/>
              <p:nvPr/>
            </p:nvSpPr>
            <p:spPr bwMode="auto">
              <a:xfrm>
                <a:off x="7666037" y="2430462"/>
                <a:ext cx="533401" cy="533400"/>
              </a:xfrm>
              <a:prstGeom prst="roundRect">
                <a:avLst/>
              </a:prstGeom>
              <a:solidFill>
                <a:srgbClr val="BDBDBD"/>
              </a:solidFill>
              <a:ln w="10795" cap="flat" cmpd="sng" algn="ctr">
                <a:solidFill>
                  <a:srgbClr val="002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91" name="Rectangle 390"/>
              <p:cNvSpPr/>
              <p:nvPr/>
            </p:nvSpPr>
            <p:spPr bwMode="auto">
              <a:xfrm>
                <a:off x="7742237" y="2506662"/>
                <a:ext cx="152400" cy="152400"/>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92" name="Rectangle 391"/>
              <p:cNvSpPr/>
              <p:nvPr/>
            </p:nvSpPr>
            <p:spPr bwMode="auto">
              <a:xfrm>
                <a:off x="7966867" y="2506662"/>
                <a:ext cx="152400" cy="152400"/>
              </a:xfrm>
              <a:prstGeom prst="rect">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93" name="Rectangle 392"/>
              <p:cNvSpPr/>
              <p:nvPr/>
            </p:nvSpPr>
            <p:spPr bwMode="auto">
              <a:xfrm>
                <a:off x="7856537" y="2724149"/>
                <a:ext cx="152400" cy="152400"/>
              </a:xfrm>
              <a:prstGeom prst="rect">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grpSp>
      </p:grpSp>
      <p:sp>
        <p:nvSpPr>
          <p:cNvPr id="398" name="Text Placeholder 3"/>
          <p:cNvSpPr txBox="1">
            <a:spLocks/>
          </p:cNvSpPr>
          <p:nvPr/>
        </p:nvSpPr>
        <p:spPr>
          <a:xfrm>
            <a:off x="234885" y="1810366"/>
            <a:ext cx="5789350" cy="3681870"/>
          </a:xfrm>
          <a:prstGeom prst="rect">
            <a:avLst/>
          </a:prstGeom>
        </p:spPr>
        <p:txBody>
          <a:bodyPr/>
          <a:lstStyle>
            <a:lvl1pPr marL="210714" marR="0" indent="-210714" algn="l" defTabSz="716351" rtl="0" eaLnBrk="1" fontAlgn="auto" latinLnBrk="0" hangingPunct="1">
              <a:lnSpc>
                <a:spcPct val="100000"/>
              </a:lnSpc>
              <a:spcBef>
                <a:spcPct val="20000"/>
              </a:spcBef>
              <a:spcAft>
                <a:spcPts val="0"/>
              </a:spcAft>
              <a:buClrTx/>
              <a:buSzPct val="90000"/>
              <a:buFont typeface="Arial" pitchFamily="34" charset="0"/>
              <a:buChar char="•"/>
              <a:tabLst/>
              <a:defRPr sz="2471" kern="1200" spc="0" baseline="0">
                <a:gradFill>
                  <a:gsLst>
                    <a:gs pos="0">
                      <a:srgbClr val="000000"/>
                    </a:gs>
                    <a:gs pos="100000">
                      <a:srgbClr val="000000"/>
                    </a:gs>
                  </a:gsLst>
                  <a:lin ang="5400000" scaled="0"/>
                </a:gradFill>
                <a:latin typeface="+mj-lt"/>
                <a:ea typeface="+mn-ea"/>
                <a:cs typeface="+mn-cs"/>
              </a:defRPr>
            </a:lvl1pPr>
            <a:lvl2pPr marL="448670" marR="0" indent="-185320" algn="l" defTabSz="716351" rtl="0" eaLnBrk="1" fontAlgn="auto" latinLnBrk="0" hangingPunct="1">
              <a:lnSpc>
                <a:spcPct val="100000"/>
              </a:lnSpc>
              <a:spcBef>
                <a:spcPct val="20000"/>
              </a:spcBef>
              <a:spcAft>
                <a:spcPts val="0"/>
              </a:spcAft>
              <a:buClrTx/>
              <a:buSzPct val="90000"/>
              <a:buFont typeface="Arial" pitchFamily="34" charset="0"/>
              <a:buChar char="•"/>
              <a:tabLst/>
              <a:defRPr sz="1677" kern="1200" spc="0" baseline="0">
                <a:gradFill>
                  <a:gsLst>
                    <a:gs pos="0">
                      <a:srgbClr val="000000"/>
                    </a:gs>
                    <a:gs pos="100000">
                      <a:srgbClr val="000000"/>
                    </a:gs>
                  </a:gsLst>
                  <a:lin ang="5400000" scaled="0"/>
                </a:gradFill>
                <a:latin typeface="+mn-lt"/>
                <a:ea typeface="+mn-ea"/>
                <a:cs typeface="+mn-cs"/>
              </a:defRPr>
            </a:lvl2pPr>
            <a:lvl3pPr marL="614482" marR="0" indent="-175567" algn="l" defTabSz="716351" rtl="0" eaLnBrk="1" fontAlgn="auto" latinLnBrk="0" hangingPunct="1">
              <a:lnSpc>
                <a:spcPct val="100000"/>
              </a:lnSpc>
              <a:spcBef>
                <a:spcPct val="20000"/>
              </a:spcBef>
              <a:spcAft>
                <a:spcPts val="0"/>
              </a:spcAft>
              <a:buClrTx/>
              <a:buSzPct val="90000"/>
              <a:buFont typeface="Arial" pitchFamily="34" charset="0"/>
              <a:buChar char="•"/>
              <a:tabLst/>
              <a:defRPr sz="1500" kern="1200" spc="0" baseline="0">
                <a:gradFill>
                  <a:gsLst>
                    <a:gs pos="0">
                      <a:srgbClr val="000000"/>
                    </a:gs>
                    <a:gs pos="100000">
                      <a:srgbClr val="000000"/>
                    </a:gs>
                  </a:gsLst>
                  <a:lin ang="5400000" scaled="0"/>
                </a:gradFill>
                <a:latin typeface="+mn-lt"/>
                <a:ea typeface="+mn-ea"/>
                <a:cs typeface="+mn-cs"/>
              </a:defRPr>
            </a:lvl3pPr>
            <a:lvl4pPr marL="790049" marR="0" indent="-175567" algn="l" defTabSz="716351" rtl="0" eaLnBrk="1" fontAlgn="auto" latinLnBrk="0" hangingPunct="1">
              <a:lnSpc>
                <a:spcPct val="100000"/>
              </a:lnSpc>
              <a:spcBef>
                <a:spcPct val="20000"/>
              </a:spcBef>
              <a:spcAft>
                <a:spcPts val="0"/>
              </a:spcAft>
              <a:buClrTx/>
              <a:buSzPct val="90000"/>
              <a:buFont typeface="Arial" pitchFamily="34" charset="0"/>
              <a:buChar char="•"/>
              <a:tabLst/>
              <a:defRPr sz="1324" kern="1200" spc="0" baseline="0">
                <a:gradFill>
                  <a:gsLst>
                    <a:gs pos="0">
                      <a:srgbClr val="000000"/>
                    </a:gs>
                    <a:gs pos="100000">
                      <a:srgbClr val="000000"/>
                    </a:gs>
                  </a:gsLst>
                  <a:lin ang="5400000" scaled="0"/>
                </a:gradFill>
                <a:latin typeface="+mn-lt"/>
                <a:ea typeface="+mn-ea"/>
                <a:cs typeface="+mn-cs"/>
              </a:defRPr>
            </a:lvl4pPr>
            <a:lvl5pPr marL="965614" marR="0" indent="-175567" algn="l" defTabSz="716351" rtl="0" eaLnBrk="1" fontAlgn="auto" latinLnBrk="0" hangingPunct="1">
              <a:lnSpc>
                <a:spcPct val="100000"/>
              </a:lnSpc>
              <a:spcBef>
                <a:spcPct val="20000"/>
              </a:spcBef>
              <a:spcAft>
                <a:spcPts val="0"/>
              </a:spcAft>
              <a:buClrTx/>
              <a:buSzPct val="90000"/>
              <a:buFont typeface="Arial" pitchFamily="34" charset="0"/>
              <a:buChar char="•"/>
              <a:tabLst/>
              <a:defRPr sz="1235" kern="1200" spc="0" baseline="0">
                <a:gradFill>
                  <a:gsLst>
                    <a:gs pos="0">
                      <a:srgbClr val="000000"/>
                    </a:gs>
                    <a:gs pos="100000">
                      <a:srgbClr val="000000"/>
                    </a:gs>
                  </a:gsLst>
                  <a:lin ang="5400000" scaled="0"/>
                </a:gradFill>
                <a:latin typeface="+mn-lt"/>
                <a:ea typeface="+mn-ea"/>
                <a:cs typeface="+mn-cs"/>
              </a:defRPr>
            </a:lvl5pPr>
            <a:lvl6pPr marL="1969966"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328144"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86319"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3044496"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ts val="0"/>
              </a:spcBef>
              <a:spcAft>
                <a:spcPts val="612"/>
              </a:spcAft>
              <a:buFont typeface="Arial" charset="0"/>
              <a:buChar char="•"/>
            </a:pPr>
            <a:r>
              <a:rPr lang="en-US" sz="2040" dirty="0">
                <a:solidFill>
                  <a:schemeClr val="tx1"/>
                </a:solidFill>
                <a:latin typeface="+mn-lt"/>
              </a:rPr>
              <a:t>Does one thing well (functionality driven)</a:t>
            </a:r>
          </a:p>
          <a:p>
            <a:pPr>
              <a:spcBef>
                <a:spcPts val="0"/>
              </a:spcBef>
              <a:spcAft>
                <a:spcPts val="612"/>
              </a:spcAft>
              <a:buFont typeface="Arial" charset="0"/>
              <a:buChar char="•"/>
            </a:pPr>
            <a:r>
              <a:rPr lang="en-US" sz="2040" dirty="0">
                <a:solidFill>
                  <a:schemeClr val="tx1"/>
                </a:solidFill>
                <a:latin typeface="+mn-lt"/>
              </a:rPr>
              <a:t>Is developed by a small cross-functional team</a:t>
            </a:r>
          </a:p>
          <a:p>
            <a:pPr>
              <a:spcBef>
                <a:spcPts val="0"/>
              </a:spcBef>
              <a:spcAft>
                <a:spcPts val="612"/>
              </a:spcAft>
              <a:buFont typeface="Arial" charset="0"/>
              <a:buChar char="•"/>
            </a:pPr>
            <a:r>
              <a:rPr lang="en-US" sz="2040" dirty="0">
                <a:solidFill>
                  <a:schemeClr val="tx1"/>
                </a:solidFill>
                <a:latin typeface="+mn-lt"/>
              </a:rPr>
              <a:t>Can be built with task-appropriate languages/frameworks </a:t>
            </a:r>
          </a:p>
          <a:p>
            <a:pPr>
              <a:spcBef>
                <a:spcPts val="0"/>
              </a:spcBef>
              <a:spcAft>
                <a:spcPts val="612"/>
              </a:spcAft>
              <a:buFont typeface="Arial" charset="0"/>
              <a:buChar char="•"/>
            </a:pPr>
            <a:r>
              <a:rPr lang="en-US" sz="2040" dirty="0">
                <a:solidFill>
                  <a:schemeClr val="tx1"/>
                </a:solidFill>
                <a:latin typeface="+mn-lt"/>
              </a:rPr>
              <a:t>Communicates over well-defined interfaces/protocols (lightweight)</a:t>
            </a:r>
          </a:p>
          <a:p>
            <a:pPr>
              <a:spcBef>
                <a:spcPts val="0"/>
              </a:spcBef>
              <a:spcAft>
                <a:spcPts val="612"/>
              </a:spcAft>
              <a:buFont typeface="Arial" charset="0"/>
              <a:buChar char="•"/>
            </a:pPr>
            <a:r>
              <a:rPr lang="en-US" sz="2040" dirty="0">
                <a:solidFill>
                  <a:schemeClr val="tx1"/>
                </a:solidFill>
                <a:latin typeface="+mn-lt"/>
              </a:rPr>
              <a:t>Has a unique logical name (URI) that can be resolved</a:t>
            </a:r>
          </a:p>
          <a:p>
            <a:pPr>
              <a:spcBef>
                <a:spcPts val="0"/>
              </a:spcBef>
              <a:spcAft>
                <a:spcPts val="612"/>
              </a:spcAft>
              <a:buFont typeface="Arial" charset="0"/>
              <a:buChar char="•"/>
            </a:pPr>
            <a:r>
              <a:rPr lang="en-US" sz="2040" dirty="0">
                <a:solidFill>
                  <a:schemeClr val="tx1"/>
                </a:solidFill>
                <a:latin typeface="+mn-lt"/>
              </a:rPr>
              <a:t>Is independent code and configuration (&amp; optionally state)</a:t>
            </a:r>
          </a:p>
          <a:p>
            <a:pPr lvl="1">
              <a:spcBef>
                <a:spcPts val="0"/>
              </a:spcBef>
              <a:spcAft>
                <a:spcPts val="612"/>
              </a:spcAft>
              <a:buFont typeface="Arial" charset="0"/>
              <a:buChar char="•"/>
            </a:pPr>
            <a:r>
              <a:rPr lang="en-US" sz="1836" dirty="0">
                <a:solidFill>
                  <a:schemeClr val="tx1"/>
                </a:solidFill>
              </a:rPr>
              <a:t>Deploys independently</a:t>
            </a:r>
          </a:p>
          <a:p>
            <a:pPr lvl="1">
              <a:spcBef>
                <a:spcPts val="0"/>
              </a:spcBef>
              <a:spcAft>
                <a:spcPts val="612"/>
              </a:spcAft>
              <a:buFont typeface="Arial" charset="0"/>
              <a:buChar char="•"/>
            </a:pPr>
            <a:r>
              <a:rPr lang="en-US" sz="1836" dirty="0">
                <a:solidFill>
                  <a:schemeClr val="tx1"/>
                </a:solidFill>
              </a:rPr>
              <a:t>Scales independently</a:t>
            </a:r>
          </a:p>
          <a:p>
            <a:pPr lvl="1">
              <a:spcBef>
                <a:spcPts val="0"/>
              </a:spcBef>
              <a:spcAft>
                <a:spcPts val="612"/>
              </a:spcAft>
              <a:buFont typeface="Arial" charset="0"/>
              <a:buChar char="•"/>
            </a:pPr>
            <a:r>
              <a:rPr lang="en-US" sz="1836" dirty="0">
                <a:solidFill>
                  <a:schemeClr val="tx1"/>
                </a:solidFill>
              </a:rPr>
              <a:t>Gets upgraded independently</a:t>
            </a:r>
            <a:endParaRPr lang="en-US" sz="1230" dirty="0">
              <a:solidFill>
                <a:schemeClr val="tx1"/>
              </a:solidFill>
            </a:endParaRPr>
          </a:p>
        </p:txBody>
      </p:sp>
      <p:sp>
        <p:nvSpPr>
          <p:cNvPr id="2" name="Rectangle 1"/>
          <p:cNvSpPr/>
          <p:nvPr/>
        </p:nvSpPr>
        <p:spPr>
          <a:xfrm>
            <a:off x="180201" y="971137"/>
            <a:ext cx="12139396" cy="734534"/>
          </a:xfrm>
          <a:prstGeom prst="rect">
            <a:avLst/>
          </a:prstGeom>
        </p:spPr>
        <p:txBody>
          <a:bodyPr wrap="square">
            <a:spAutoFit/>
          </a:bodyPr>
          <a:lstStyle/>
          <a:p>
            <a:r>
              <a:rPr lang="en-US" sz="2040" dirty="0"/>
              <a:t>Microservice applications are composed of small, independently versioned, and scalable customer-focused services that communicate with each other over standard protocols with well-defined interfaces.</a:t>
            </a:r>
          </a:p>
        </p:txBody>
      </p:sp>
    </p:spTree>
    <p:extLst>
      <p:ext uri="{BB962C8B-B14F-4D97-AF65-F5344CB8AC3E}">
        <p14:creationId xmlns:p14="http://schemas.microsoft.com/office/powerpoint/2010/main" val="2976506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fade">
                                      <p:cBhvr>
                                        <p:cTn id="7" dur="500"/>
                                        <p:tgtEl>
                                          <p:spTgt spid="3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3"/>
                                        </p:tgtEl>
                                        <p:attrNameLst>
                                          <p:attrName>style.visibility</p:attrName>
                                        </p:attrNameLst>
                                      </p:cBhvr>
                                      <p:to>
                                        <p:strVal val="visible"/>
                                      </p:to>
                                    </p:set>
                                    <p:animEffect transition="in" filter="fade">
                                      <p:cBhvr>
                                        <p:cTn id="10" dur="500"/>
                                        <p:tgtEl>
                                          <p:spTgt spid="3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3"/>
                                        </p:tgtEl>
                                        <p:attrNameLst>
                                          <p:attrName>style.visibility</p:attrName>
                                        </p:attrNameLst>
                                      </p:cBhvr>
                                      <p:to>
                                        <p:strVal val="visible"/>
                                      </p:to>
                                    </p:set>
                                    <p:animEffect transition="in" filter="fade">
                                      <p:cBhvr>
                                        <p:cTn id="13" dur="500"/>
                                        <p:tgtEl>
                                          <p:spTgt spid="333"/>
                                        </p:tgtEl>
                                      </p:cBhvr>
                                    </p:animEffect>
                                  </p:childTnLst>
                                </p:cTn>
                              </p:par>
                              <p:par>
                                <p:cTn id="14" presetID="10" presetClass="entr" presetSubtype="0" fill="hold" nodeType="withEffect">
                                  <p:stCondLst>
                                    <p:cond delay="0"/>
                                  </p:stCondLst>
                                  <p:childTnLst>
                                    <p:set>
                                      <p:cBhvr>
                                        <p:cTn id="15" dur="1" fill="hold">
                                          <p:stCondLst>
                                            <p:cond delay="0"/>
                                          </p:stCondLst>
                                        </p:cTn>
                                        <p:tgtEl>
                                          <p:spTgt spid="371"/>
                                        </p:tgtEl>
                                        <p:attrNameLst>
                                          <p:attrName>style.visibility</p:attrName>
                                        </p:attrNameLst>
                                      </p:cBhvr>
                                      <p:to>
                                        <p:strVal val="visible"/>
                                      </p:to>
                                    </p:set>
                                    <p:animEffect transition="in" filter="fade">
                                      <p:cBhvr>
                                        <p:cTn id="16" dur="500"/>
                                        <p:tgtEl>
                                          <p:spTgt spid="37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35"/>
                                        </p:tgtEl>
                                        <p:attrNameLst>
                                          <p:attrName>style.visibility</p:attrName>
                                        </p:attrNameLst>
                                      </p:cBhvr>
                                      <p:to>
                                        <p:strVal val="visible"/>
                                      </p:to>
                                    </p:set>
                                    <p:animEffect transition="in" filter="fade">
                                      <p:cBhvr>
                                        <p:cTn id="21" dur="500"/>
                                        <p:tgtEl>
                                          <p:spTgt spid="335"/>
                                        </p:tgtEl>
                                      </p:cBhvr>
                                    </p:animEffect>
                                  </p:childTnLst>
                                </p:cTn>
                              </p:par>
                              <p:par>
                                <p:cTn id="22" presetID="10" presetClass="entr" presetSubtype="0" fill="hold" nodeType="withEffect">
                                  <p:stCondLst>
                                    <p:cond delay="0"/>
                                  </p:stCondLst>
                                  <p:childTnLst>
                                    <p:set>
                                      <p:cBhvr>
                                        <p:cTn id="23" dur="1" fill="hold">
                                          <p:stCondLst>
                                            <p:cond delay="0"/>
                                          </p:stCondLst>
                                        </p:cTn>
                                        <p:tgtEl>
                                          <p:spTgt spid="366"/>
                                        </p:tgtEl>
                                        <p:attrNameLst>
                                          <p:attrName>style.visibility</p:attrName>
                                        </p:attrNameLst>
                                      </p:cBhvr>
                                      <p:to>
                                        <p:strVal val="visible"/>
                                      </p:to>
                                    </p:set>
                                    <p:animEffect transition="in" filter="fade">
                                      <p:cBhvr>
                                        <p:cTn id="24" dur="500"/>
                                        <p:tgtEl>
                                          <p:spTgt spid="366"/>
                                        </p:tgtEl>
                                      </p:cBhvr>
                                    </p:animEffect>
                                  </p:childTnLst>
                                </p:cTn>
                              </p:par>
                              <p:par>
                                <p:cTn id="25" presetID="42" presetClass="path" presetSubtype="0" accel="50000" decel="50000" fill="hold" nodeType="withEffect">
                                  <p:stCondLst>
                                    <p:cond delay="0"/>
                                  </p:stCondLst>
                                  <p:childTnLst>
                                    <p:animMotion origin="layout" path="M 1.875E-6 4.81481E-6 L -0.00117 0.12824 " pathEditMode="relative" rAng="0" ptsTypes="AA">
                                      <p:cBhvr>
                                        <p:cTn id="26" dur="2000" fill="hold"/>
                                        <p:tgtEl>
                                          <p:spTgt spid="371"/>
                                        </p:tgtEl>
                                        <p:attrNameLst>
                                          <p:attrName>ppt_x</p:attrName>
                                          <p:attrName>ppt_y</p:attrName>
                                        </p:attrNameLst>
                                      </p:cBhvr>
                                      <p:rCtr x="-65" y="6412"/>
                                    </p:animMotion>
                                  </p:childTnLst>
                                </p:cTn>
                              </p:par>
                              <p:par>
                                <p:cTn id="27" presetID="6" presetClass="emph" presetSubtype="0" accel="10000" decel="90000" fill="hold" nodeType="withEffect">
                                  <p:stCondLst>
                                    <p:cond delay="0"/>
                                  </p:stCondLst>
                                  <p:childTnLst>
                                    <p:animScale>
                                      <p:cBhvr>
                                        <p:cTn id="28" dur="2000" fill="hold"/>
                                        <p:tgtEl>
                                          <p:spTgt spid="371"/>
                                        </p:tgtEl>
                                      </p:cBhvr>
                                      <p:by x="64000" y="64000"/>
                                    </p:animScale>
                                  </p:childTnLst>
                                </p:cTn>
                              </p:par>
                              <p:par>
                                <p:cTn id="29" presetID="10" presetClass="entr" presetSubtype="0" fill="hold" nodeType="withEffect">
                                  <p:stCondLst>
                                    <p:cond delay="500"/>
                                  </p:stCondLst>
                                  <p:childTnLst>
                                    <p:set>
                                      <p:cBhvr>
                                        <p:cTn id="30" dur="1" fill="hold">
                                          <p:stCondLst>
                                            <p:cond delay="0"/>
                                          </p:stCondLst>
                                        </p:cTn>
                                        <p:tgtEl>
                                          <p:spTgt spid="376"/>
                                        </p:tgtEl>
                                        <p:attrNameLst>
                                          <p:attrName>style.visibility</p:attrName>
                                        </p:attrNameLst>
                                      </p:cBhvr>
                                      <p:to>
                                        <p:strVal val="visible"/>
                                      </p:to>
                                    </p:set>
                                    <p:animEffect transition="in" filter="fade">
                                      <p:cBhvr>
                                        <p:cTn id="31" dur="500"/>
                                        <p:tgtEl>
                                          <p:spTgt spid="376"/>
                                        </p:tgtEl>
                                      </p:cBhvr>
                                    </p:animEffect>
                                  </p:childTnLst>
                                </p:cTn>
                              </p:par>
                              <p:par>
                                <p:cTn id="32" presetID="10" presetClass="entr" presetSubtype="0" fill="hold" nodeType="withEffect">
                                  <p:stCondLst>
                                    <p:cond delay="1000"/>
                                  </p:stCondLst>
                                  <p:childTnLst>
                                    <p:set>
                                      <p:cBhvr>
                                        <p:cTn id="33" dur="1" fill="hold">
                                          <p:stCondLst>
                                            <p:cond delay="0"/>
                                          </p:stCondLst>
                                        </p:cTn>
                                        <p:tgtEl>
                                          <p:spTgt spid="387"/>
                                        </p:tgtEl>
                                        <p:attrNameLst>
                                          <p:attrName>style.visibility</p:attrName>
                                        </p:attrNameLst>
                                      </p:cBhvr>
                                      <p:to>
                                        <p:strVal val="visible"/>
                                      </p:to>
                                    </p:set>
                                    <p:animEffect transition="in" filter="fade">
                                      <p:cBhvr>
                                        <p:cTn id="34" dur="500"/>
                                        <p:tgtEl>
                                          <p:spTgt spid="38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41"/>
                                        </p:tgtEl>
                                        <p:attrNameLst>
                                          <p:attrName>style.visibility</p:attrName>
                                        </p:attrNameLst>
                                      </p:cBhvr>
                                      <p:to>
                                        <p:strVal val="visible"/>
                                      </p:to>
                                    </p:set>
                                    <p:animEffect transition="in" filter="fade">
                                      <p:cBhvr>
                                        <p:cTn id="39" dur="500"/>
                                        <p:tgtEl>
                                          <p:spTgt spid="341"/>
                                        </p:tgtEl>
                                      </p:cBhvr>
                                    </p:animEffect>
                                  </p:childTnLst>
                                </p:cTn>
                              </p:par>
                              <p:par>
                                <p:cTn id="40" presetID="10" presetClass="entr" presetSubtype="0" fill="hold" nodeType="withEffect">
                                  <p:stCondLst>
                                    <p:cond delay="0"/>
                                  </p:stCondLst>
                                  <p:childTnLst>
                                    <p:set>
                                      <p:cBhvr>
                                        <p:cTn id="41" dur="1" fill="hold">
                                          <p:stCondLst>
                                            <p:cond delay="0"/>
                                          </p:stCondLst>
                                        </p:cTn>
                                        <p:tgtEl>
                                          <p:spTgt spid="365"/>
                                        </p:tgtEl>
                                        <p:attrNameLst>
                                          <p:attrName>style.visibility</p:attrName>
                                        </p:attrNameLst>
                                      </p:cBhvr>
                                      <p:to>
                                        <p:strVal val="visible"/>
                                      </p:to>
                                    </p:set>
                                    <p:animEffect transition="in" filter="fade">
                                      <p:cBhvr>
                                        <p:cTn id="42" dur="500"/>
                                        <p:tgtEl>
                                          <p:spTgt spid="3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9"/>
                                        </p:tgtEl>
                                        <p:attrNameLst>
                                          <p:attrName>style.visibility</p:attrName>
                                        </p:attrNameLst>
                                      </p:cBhvr>
                                      <p:to>
                                        <p:strVal val="visible"/>
                                      </p:to>
                                    </p:set>
                                    <p:animEffect transition="in" filter="fade">
                                      <p:cBhvr>
                                        <p:cTn id="48" dur="500"/>
                                        <p:tgtEl>
                                          <p:spTgt spid="33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0"/>
                                        </p:tgtEl>
                                        <p:attrNameLst>
                                          <p:attrName>style.visibility</p:attrName>
                                        </p:attrNameLst>
                                      </p:cBhvr>
                                      <p:to>
                                        <p:strVal val="visible"/>
                                      </p:to>
                                    </p:set>
                                    <p:animEffect transition="in" filter="fade">
                                      <p:cBhvr>
                                        <p:cTn id="51" dur="500"/>
                                        <p:tgtEl>
                                          <p:spTgt spid="34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42"/>
                                        </p:tgtEl>
                                        <p:attrNameLst>
                                          <p:attrName>style.visibility</p:attrName>
                                        </p:attrNameLst>
                                      </p:cBhvr>
                                      <p:to>
                                        <p:strVal val="visible"/>
                                      </p:to>
                                    </p:set>
                                    <p:animEffect transition="in" filter="fade">
                                      <p:cBhvr>
                                        <p:cTn id="54" dur="500"/>
                                        <p:tgtEl>
                                          <p:spTgt spid="3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8"/>
                                        </p:tgtEl>
                                        <p:attrNameLst>
                                          <p:attrName>style.visibility</p:attrName>
                                        </p:attrNameLst>
                                      </p:cBhvr>
                                      <p:to>
                                        <p:strVal val="visible"/>
                                      </p:to>
                                    </p:set>
                                    <p:animEffect transition="in" filter="fade">
                                      <p:cBhvr>
                                        <p:cTn id="57" dur="500"/>
                                        <p:tgtEl>
                                          <p:spTgt spid="33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37"/>
                                        </p:tgtEl>
                                        <p:attrNameLst>
                                          <p:attrName>style.visibility</p:attrName>
                                        </p:attrNameLst>
                                      </p:cBhvr>
                                      <p:to>
                                        <p:strVal val="visible"/>
                                      </p:to>
                                    </p:set>
                                    <p:animEffect transition="in" filter="fade">
                                      <p:cBhvr>
                                        <p:cTn id="60" dur="500"/>
                                        <p:tgtEl>
                                          <p:spTgt spid="33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7"/>
                                        </p:tgtEl>
                                        <p:attrNameLst>
                                          <p:attrName>style.visibility</p:attrName>
                                        </p:attrNameLst>
                                      </p:cBhvr>
                                      <p:to>
                                        <p:strVal val="visible"/>
                                      </p:to>
                                    </p:set>
                                    <p:animEffect transition="in" filter="fade">
                                      <p:cBhvr>
                                        <p:cTn id="63" dur="500"/>
                                        <p:tgtEl>
                                          <p:spTgt spid="347"/>
                                        </p:tgtEl>
                                      </p:cBhvr>
                                    </p:animEffect>
                                  </p:childTnLst>
                                </p:cTn>
                              </p:par>
                              <p:par>
                                <p:cTn id="64" presetID="10" presetClass="entr" presetSubtype="0" fill="hold" grpId="3" nodeType="withEffect">
                                  <p:stCondLst>
                                    <p:cond delay="0"/>
                                  </p:stCondLst>
                                  <p:childTnLst>
                                    <p:set>
                                      <p:cBhvr>
                                        <p:cTn id="65" dur="1" fill="hold">
                                          <p:stCondLst>
                                            <p:cond delay="0"/>
                                          </p:stCondLst>
                                        </p:cTn>
                                        <p:tgtEl>
                                          <p:spTgt spid="343"/>
                                        </p:tgtEl>
                                        <p:attrNameLst>
                                          <p:attrName>style.visibility</p:attrName>
                                        </p:attrNameLst>
                                      </p:cBhvr>
                                      <p:to>
                                        <p:strVal val="visible"/>
                                      </p:to>
                                    </p:set>
                                    <p:animEffect transition="in" filter="fade">
                                      <p:cBhvr>
                                        <p:cTn id="66" dur="500"/>
                                        <p:tgtEl>
                                          <p:spTgt spid="34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48"/>
                                        </p:tgtEl>
                                        <p:attrNameLst>
                                          <p:attrName>style.visibility</p:attrName>
                                        </p:attrNameLst>
                                      </p:cBhvr>
                                      <p:to>
                                        <p:strVal val="visible"/>
                                      </p:to>
                                    </p:set>
                                    <p:animEffect transition="in" filter="fade">
                                      <p:cBhvr>
                                        <p:cTn id="69" dur="500"/>
                                        <p:tgtEl>
                                          <p:spTgt spid="34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6"/>
                                        </p:tgtEl>
                                        <p:attrNameLst>
                                          <p:attrName>style.visibility</p:attrName>
                                        </p:attrNameLst>
                                      </p:cBhvr>
                                      <p:to>
                                        <p:strVal val="visible"/>
                                      </p:to>
                                    </p:set>
                                    <p:animEffect transition="in" filter="fade">
                                      <p:cBhvr>
                                        <p:cTn id="72" dur="500"/>
                                        <p:tgtEl>
                                          <p:spTgt spid="346"/>
                                        </p:tgtEl>
                                      </p:cBhvr>
                                    </p:animEffect>
                                  </p:childTnLst>
                                </p:cTn>
                              </p:par>
                              <p:par>
                                <p:cTn id="73" presetID="10" presetClass="entr" presetSubtype="0" fill="hold" grpId="3" nodeType="withEffect">
                                  <p:stCondLst>
                                    <p:cond delay="0"/>
                                  </p:stCondLst>
                                  <p:childTnLst>
                                    <p:set>
                                      <p:cBhvr>
                                        <p:cTn id="74" dur="1" fill="hold">
                                          <p:stCondLst>
                                            <p:cond delay="0"/>
                                          </p:stCondLst>
                                        </p:cTn>
                                        <p:tgtEl>
                                          <p:spTgt spid="332"/>
                                        </p:tgtEl>
                                        <p:attrNameLst>
                                          <p:attrName>style.visibility</p:attrName>
                                        </p:attrNameLst>
                                      </p:cBhvr>
                                      <p:to>
                                        <p:strVal val="visible"/>
                                      </p:to>
                                    </p:set>
                                    <p:animEffect transition="in" filter="fade">
                                      <p:cBhvr>
                                        <p:cTn id="75" dur="500"/>
                                        <p:tgtEl>
                                          <p:spTgt spid="3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44"/>
                                        </p:tgtEl>
                                        <p:attrNameLst>
                                          <p:attrName>style.visibility</p:attrName>
                                        </p:attrNameLst>
                                      </p:cBhvr>
                                      <p:to>
                                        <p:strVal val="visible"/>
                                      </p:to>
                                    </p:set>
                                    <p:animEffect transition="in" filter="fade">
                                      <p:cBhvr>
                                        <p:cTn id="78" dur="500"/>
                                        <p:tgtEl>
                                          <p:spTgt spid="34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49"/>
                                        </p:tgtEl>
                                        <p:attrNameLst>
                                          <p:attrName>style.visibility</p:attrName>
                                        </p:attrNameLst>
                                      </p:cBhvr>
                                      <p:to>
                                        <p:strVal val="visible"/>
                                      </p:to>
                                    </p:set>
                                    <p:animEffect transition="in" filter="fade">
                                      <p:cBhvr>
                                        <p:cTn id="81" dur="500"/>
                                        <p:tgtEl>
                                          <p:spTgt spid="34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52"/>
                                        </p:tgtEl>
                                        <p:attrNameLst>
                                          <p:attrName>style.visibility</p:attrName>
                                        </p:attrNameLst>
                                      </p:cBhvr>
                                      <p:to>
                                        <p:strVal val="visible"/>
                                      </p:to>
                                    </p:set>
                                    <p:animEffect transition="in" filter="fade">
                                      <p:cBhvr>
                                        <p:cTn id="84" dur="500"/>
                                        <p:tgtEl>
                                          <p:spTgt spid="3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53"/>
                                        </p:tgtEl>
                                        <p:attrNameLst>
                                          <p:attrName>style.visibility</p:attrName>
                                        </p:attrNameLst>
                                      </p:cBhvr>
                                      <p:to>
                                        <p:strVal val="visible"/>
                                      </p:to>
                                    </p:set>
                                    <p:animEffect transition="in" filter="fade">
                                      <p:cBhvr>
                                        <p:cTn id="87" dur="500"/>
                                        <p:tgtEl>
                                          <p:spTgt spid="35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4"/>
                                        </p:tgtEl>
                                        <p:attrNameLst>
                                          <p:attrName>style.visibility</p:attrName>
                                        </p:attrNameLst>
                                      </p:cBhvr>
                                      <p:to>
                                        <p:strVal val="visible"/>
                                      </p:to>
                                    </p:set>
                                    <p:animEffect transition="in" filter="fade">
                                      <p:cBhvr>
                                        <p:cTn id="90" dur="500"/>
                                        <p:tgtEl>
                                          <p:spTgt spid="35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5"/>
                                        </p:tgtEl>
                                        <p:attrNameLst>
                                          <p:attrName>style.visibility</p:attrName>
                                        </p:attrNameLst>
                                      </p:cBhvr>
                                      <p:to>
                                        <p:strVal val="visible"/>
                                      </p:to>
                                    </p:set>
                                    <p:animEffect transition="in" filter="fade">
                                      <p:cBhvr>
                                        <p:cTn id="93" dur="500"/>
                                        <p:tgtEl>
                                          <p:spTgt spid="35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6"/>
                                        </p:tgtEl>
                                        <p:attrNameLst>
                                          <p:attrName>style.visibility</p:attrName>
                                        </p:attrNameLst>
                                      </p:cBhvr>
                                      <p:to>
                                        <p:strVal val="visible"/>
                                      </p:to>
                                    </p:set>
                                    <p:animEffect transition="in" filter="fade">
                                      <p:cBhvr>
                                        <p:cTn id="96" dur="500"/>
                                        <p:tgtEl>
                                          <p:spTgt spid="35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7"/>
                                        </p:tgtEl>
                                        <p:attrNameLst>
                                          <p:attrName>style.visibility</p:attrName>
                                        </p:attrNameLst>
                                      </p:cBhvr>
                                      <p:to>
                                        <p:strVal val="visible"/>
                                      </p:to>
                                    </p:set>
                                    <p:animEffect transition="in" filter="fade">
                                      <p:cBhvr>
                                        <p:cTn id="99" dur="500"/>
                                        <p:tgtEl>
                                          <p:spTgt spid="35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58"/>
                                        </p:tgtEl>
                                        <p:attrNameLst>
                                          <p:attrName>style.visibility</p:attrName>
                                        </p:attrNameLst>
                                      </p:cBhvr>
                                      <p:to>
                                        <p:strVal val="visible"/>
                                      </p:to>
                                    </p:set>
                                    <p:animEffect transition="in" filter="fade">
                                      <p:cBhvr>
                                        <p:cTn id="102" dur="500"/>
                                        <p:tgtEl>
                                          <p:spTgt spid="358"/>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59"/>
                                        </p:tgtEl>
                                        <p:attrNameLst>
                                          <p:attrName>style.visibility</p:attrName>
                                        </p:attrNameLst>
                                      </p:cBhvr>
                                      <p:to>
                                        <p:strVal val="visible"/>
                                      </p:to>
                                    </p:set>
                                    <p:animEffect transition="in" filter="fade">
                                      <p:cBhvr>
                                        <p:cTn id="105" dur="500"/>
                                        <p:tgtEl>
                                          <p:spTgt spid="35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60"/>
                                        </p:tgtEl>
                                        <p:attrNameLst>
                                          <p:attrName>style.visibility</p:attrName>
                                        </p:attrNameLst>
                                      </p:cBhvr>
                                      <p:to>
                                        <p:strVal val="visible"/>
                                      </p:to>
                                    </p:set>
                                    <p:animEffect transition="in" filter="fade">
                                      <p:cBhvr>
                                        <p:cTn id="108" dur="500"/>
                                        <p:tgtEl>
                                          <p:spTgt spid="36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61"/>
                                        </p:tgtEl>
                                        <p:attrNameLst>
                                          <p:attrName>style.visibility</p:attrName>
                                        </p:attrNameLst>
                                      </p:cBhvr>
                                      <p:to>
                                        <p:strVal val="visible"/>
                                      </p:to>
                                    </p:set>
                                    <p:animEffect transition="in" filter="fade">
                                      <p:cBhvr>
                                        <p:cTn id="111" dur="500"/>
                                        <p:tgtEl>
                                          <p:spTgt spid="36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62"/>
                                        </p:tgtEl>
                                        <p:attrNameLst>
                                          <p:attrName>style.visibility</p:attrName>
                                        </p:attrNameLst>
                                      </p:cBhvr>
                                      <p:to>
                                        <p:strVal val="visible"/>
                                      </p:to>
                                    </p:set>
                                    <p:animEffect transition="in" filter="fade">
                                      <p:cBhvr>
                                        <p:cTn id="114" dur="500"/>
                                        <p:tgtEl>
                                          <p:spTgt spid="36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1"/>
                                        </p:tgtEl>
                                        <p:attrNameLst>
                                          <p:attrName>style.visibility</p:attrName>
                                        </p:attrNameLst>
                                      </p:cBhvr>
                                      <p:to>
                                        <p:strVal val="visible"/>
                                      </p:to>
                                    </p:set>
                                    <p:animEffect transition="in" filter="fade">
                                      <p:cBhvr>
                                        <p:cTn id="117" dur="500"/>
                                        <p:tgtEl>
                                          <p:spTgt spid="35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50"/>
                                        </p:tgtEl>
                                        <p:attrNameLst>
                                          <p:attrName>style.visibility</p:attrName>
                                        </p:attrNameLst>
                                      </p:cBhvr>
                                      <p:to>
                                        <p:strVal val="visible"/>
                                      </p:to>
                                    </p:set>
                                    <p:animEffect transition="in" filter="fade">
                                      <p:cBhvr>
                                        <p:cTn id="120" dur="500"/>
                                        <p:tgtEl>
                                          <p:spTgt spid="35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345"/>
                                        </p:tgtEl>
                                        <p:attrNameLst>
                                          <p:attrName>style.visibility</p:attrName>
                                        </p:attrNameLst>
                                      </p:cBhvr>
                                      <p:to>
                                        <p:strVal val="visible"/>
                                      </p:to>
                                    </p:set>
                                    <p:animEffect transition="in" filter="fade">
                                      <p:cBhvr>
                                        <p:cTn id="123" dur="500"/>
                                        <p:tgtEl>
                                          <p:spTgt spid="345"/>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99"/>
                                        </p:tgtEl>
                                        <p:attrNameLst>
                                          <p:attrName>style.visibility</p:attrName>
                                        </p:attrNameLst>
                                      </p:cBhvr>
                                      <p:to>
                                        <p:strVal val="visible"/>
                                      </p:to>
                                    </p:set>
                                    <p:animEffect transition="in" filter="fade">
                                      <p:cBhvr>
                                        <p:cTn id="128" dur="500"/>
                                        <p:tgtEl>
                                          <p:spTgt spid="299"/>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36"/>
                                        </p:tgtEl>
                                        <p:attrNameLst>
                                          <p:attrName>style.visibility</p:attrName>
                                        </p:attrNameLst>
                                      </p:cBhvr>
                                      <p:to>
                                        <p:strVal val="visible"/>
                                      </p:to>
                                    </p:set>
                                    <p:animEffect transition="in" filter="fade">
                                      <p:cBhvr>
                                        <p:cTn id="131" dur="500"/>
                                        <p:tgtEl>
                                          <p:spTgt spid="336"/>
                                        </p:tgtEl>
                                      </p:cBhvr>
                                    </p:animEffect>
                                  </p:childTnLst>
                                </p:cTn>
                              </p:par>
                            </p:childTnLst>
                          </p:cTn>
                        </p:par>
                        <p:par>
                          <p:cTn id="132" fill="hold">
                            <p:stCondLst>
                              <p:cond delay="500"/>
                            </p:stCondLst>
                            <p:childTnLst>
                              <p:par>
                                <p:cTn id="133" presetID="42" presetClass="path" presetSubtype="0" accel="50000" decel="50000" fill="hold" grpId="1" nodeType="afterEffect">
                                  <p:stCondLst>
                                    <p:cond delay="0"/>
                                  </p:stCondLst>
                                  <p:childTnLst>
                                    <p:animMotion origin="layout" path="M -2.08333E-6 -3.33333E-6 L 0.02018 0.13056 " pathEditMode="relative" rAng="0" ptsTypes="AA">
                                      <p:cBhvr>
                                        <p:cTn id="134" dur="1500" fill="hold"/>
                                        <p:tgtEl>
                                          <p:spTgt spid="339"/>
                                        </p:tgtEl>
                                        <p:attrNameLst>
                                          <p:attrName>ppt_x</p:attrName>
                                          <p:attrName>ppt_y</p:attrName>
                                        </p:attrNameLst>
                                      </p:cBhvr>
                                      <p:rCtr x="1003" y="6528"/>
                                    </p:animMotion>
                                  </p:childTnLst>
                                </p:cTn>
                              </p:par>
                              <p:par>
                                <p:cTn id="135" presetID="6" presetClass="emph" presetSubtype="0" fill="hold" grpId="2" nodeType="withEffect">
                                  <p:stCondLst>
                                    <p:cond delay="0"/>
                                  </p:stCondLst>
                                  <p:childTnLst>
                                    <p:animScale>
                                      <p:cBhvr>
                                        <p:cTn id="136" dur="1500" fill="hold"/>
                                        <p:tgtEl>
                                          <p:spTgt spid="339"/>
                                        </p:tgtEl>
                                      </p:cBhvr>
                                      <p:by x="100000" y="82350"/>
                                    </p:animScale>
                                  </p:childTnLst>
                                </p:cTn>
                              </p:par>
                              <p:par>
                                <p:cTn id="137" presetID="6" presetClass="emph" presetSubtype="0" decel="100000" fill="hold" grpId="3" nodeType="withEffect">
                                  <p:stCondLst>
                                    <p:cond delay="0"/>
                                  </p:stCondLst>
                                  <p:childTnLst>
                                    <p:animScale>
                                      <p:cBhvr>
                                        <p:cTn id="138" dur="1500" fill="hold"/>
                                        <p:tgtEl>
                                          <p:spTgt spid="339"/>
                                        </p:tgtEl>
                                      </p:cBhvr>
                                      <p:by x="80000" y="100000"/>
                                    </p:animScale>
                                  </p:childTnLst>
                                </p:cTn>
                              </p:par>
                              <p:par>
                                <p:cTn id="139" presetID="42" presetClass="path" presetSubtype="0" accel="50000" decel="50000" fill="hold" grpId="1" nodeType="withEffect">
                                  <p:stCondLst>
                                    <p:cond delay="0"/>
                                  </p:stCondLst>
                                  <p:childTnLst>
                                    <p:animMotion origin="layout" path="M 2.08333E-7 3.7037E-6 L -0.04089 0.16412 " pathEditMode="relative" rAng="0" ptsTypes="AA">
                                      <p:cBhvr>
                                        <p:cTn id="140" dur="1500" fill="hold"/>
                                        <p:tgtEl>
                                          <p:spTgt spid="345"/>
                                        </p:tgtEl>
                                        <p:attrNameLst>
                                          <p:attrName>ppt_x</p:attrName>
                                          <p:attrName>ppt_y</p:attrName>
                                        </p:attrNameLst>
                                      </p:cBhvr>
                                      <p:rCtr x="-2044" y="8194"/>
                                    </p:animMotion>
                                  </p:childTnLst>
                                </p:cTn>
                              </p:par>
                              <p:par>
                                <p:cTn id="141" presetID="6" presetClass="emph" presetSubtype="0" decel="100000" fill="hold" grpId="2" nodeType="withEffect">
                                  <p:stCondLst>
                                    <p:cond delay="0"/>
                                  </p:stCondLst>
                                  <p:childTnLst>
                                    <p:animScale>
                                      <p:cBhvr>
                                        <p:cTn id="142" dur="1500" fill="hold"/>
                                        <p:tgtEl>
                                          <p:spTgt spid="345"/>
                                        </p:tgtEl>
                                      </p:cBhvr>
                                      <p:by x="100000" y="82350"/>
                                    </p:animScale>
                                  </p:childTnLst>
                                </p:cTn>
                              </p:par>
                              <p:par>
                                <p:cTn id="143" presetID="6" presetClass="emph" presetSubtype="0" decel="100000" fill="hold" grpId="3" nodeType="withEffect">
                                  <p:stCondLst>
                                    <p:cond delay="0"/>
                                  </p:stCondLst>
                                  <p:childTnLst>
                                    <p:animScale>
                                      <p:cBhvr>
                                        <p:cTn id="144" dur="1500" fill="hold"/>
                                        <p:tgtEl>
                                          <p:spTgt spid="345"/>
                                        </p:tgtEl>
                                      </p:cBhvr>
                                      <p:by x="80000" y="100000"/>
                                    </p:animScale>
                                  </p:childTnLst>
                                </p:cTn>
                              </p:par>
                              <p:par>
                                <p:cTn id="145" presetID="42" presetClass="path" presetSubtype="0" accel="50000" decel="50000" fill="hold" grpId="1" nodeType="withEffect">
                                  <p:stCondLst>
                                    <p:cond delay="0"/>
                                  </p:stCondLst>
                                  <p:childTnLst>
                                    <p:animMotion origin="layout" path="M 2.08333E-7 4.81481E-6 L 0.01094 0.31736 " pathEditMode="relative" rAng="0" ptsTypes="AA">
                                      <p:cBhvr>
                                        <p:cTn id="146" dur="1500" fill="hold"/>
                                        <p:tgtEl>
                                          <p:spTgt spid="344"/>
                                        </p:tgtEl>
                                        <p:attrNameLst>
                                          <p:attrName>ppt_x</p:attrName>
                                          <p:attrName>ppt_y</p:attrName>
                                        </p:attrNameLst>
                                      </p:cBhvr>
                                      <p:rCtr x="547" y="15856"/>
                                    </p:animMotion>
                                  </p:childTnLst>
                                </p:cTn>
                              </p:par>
                              <p:par>
                                <p:cTn id="147" presetID="6" presetClass="emph" presetSubtype="0" decel="100000" fill="hold" grpId="2" nodeType="withEffect">
                                  <p:stCondLst>
                                    <p:cond delay="0"/>
                                  </p:stCondLst>
                                  <p:childTnLst>
                                    <p:animScale>
                                      <p:cBhvr>
                                        <p:cTn id="148" dur="1500" fill="hold"/>
                                        <p:tgtEl>
                                          <p:spTgt spid="344"/>
                                        </p:tgtEl>
                                      </p:cBhvr>
                                      <p:by x="100000" y="82350"/>
                                    </p:animScale>
                                  </p:childTnLst>
                                </p:cTn>
                              </p:par>
                              <p:par>
                                <p:cTn id="149" presetID="6" presetClass="emph" presetSubtype="0" decel="100000" fill="hold" grpId="3" nodeType="withEffect">
                                  <p:stCondLst>
                                    <p:cond delay="0"/>
                                  </p:stCondLst>
                                  <p:childTnLst>
                                    <p:animScale>
                                      <p:cBhvr>
                                        <p:cTn id="150" dur="1500" fill="hold"/>
                                        <p:tgtEl>
                                          <p:spTgt spid="344"/>
                                        </p:tgtEl>
                                      </p:cBhvr>
                                      <p:by x="80000" y="100000"/>
                                    </p:animScale>
                                  </p:childTnLst>
                                </p:cTn>
                              </p:par>
                              <p:par>
                                <p:cTn id="151" presetID="42" presetClass="path" presetSubtype="0" accel="50000" decel="50000" fill="hold" grpId="2" nodeType="withEffect">
                                  <p:stCondLst>
                                    <p:cond delay="0"/>
                                  </p:stCondLst>
                                  <p:childTnLst>
                                    <p:animMotion origin="layout" path="M -2.08333E-6 -3.33333E-6 L -0.04362 0.19051 " pathEditMode="relative" rAng="0" ptsTypes="AA">
                                      <p:cBhvr>
                                        <p:cTn id="152" dur="1500" fill="hold"/>
                                        <p:tgtEl>
                                          <p:spTgt spid="343"/>
                                        </p:tgtEl>
                                        <p:attrNameLst>
                                          <p:attrName>ppt_x</p:attrName>
                                          <p:attrName>ppt_y</p:attrName>
                                        </p:attrNameLst>
                                      </p:cBhvr>
                                      <p:rCtr x="-2187" y="9514"/>
                                    </p:animMotion>
                                  </p:childTnLst>
                                </p:cTn>
                              </p:par>
                              <p:par>
                                <p:cTn id="153" presetID="6" presetClass="emph" presetSubtype="0" fill="hold" grpId="0" nodeType="withEffect">
                                  <p:stCondLst>
                                    <p:cond delay="0"/>
                                  </p:stCondLst>
                                  <p:childTnLst>
                                    <p:animScale>
                                      <p:cBhvr>
                                        <p:cTn id="154" dur="1500" fill="hold"/>
                                        <p:tgtEl>
                                          <p:spTgt spid="343"/>
                                        </p:tgtEl>
                                      </p:cBhvr>
                                      <p:by x="100000" y="82350"/>
                                    </p:animScale>
                                  </p:childTnLst>
                                </p:cTn>
                              </p:par>
                              <p:par>
                                <p:cTn id="155" presetID="6" presetClass="emph" presetSubtype="0" decel="100000" fill="hold" grpId="1" nodeType="withEffect">
                                  <p:stCondLst>
                                    <p:cond delay="0"/>
                                  </p:stCondLst>
                                  <p:childTnLst>
                                    <p:animScale>
                                      <p:cBhvr>
                                        <p:cTn id="156" dur="1500" fill="hold"/>
                                        <p:tgtEl>
                                          <p:spTgt spid="343"/>
                                        </p:tgtEl>
                                      </p:cBhvr>
                                      <p:by x="80000" y="100000"/>
                                    </p:animScale>
                                  </p:childTnLst>
                                </p:cTn>
                              </p:par>
                              <p:par>
                                <p:cTn id="157" presetID="42" presetClass="path" presetSubtype="0" accel="50000" decel="50000" fill="hold" grpId="1" nodeType="withEffect">
                                  <p:stCondLst>
                                    <p:cond delay="0"/>
                                  </p:stCondLst>
                                  <p:childTnLst>
                                    <p:animMotion origin="layout" path="M 2.08333E-7 7.40741E-7 L 0.06185 0.16481 " pathEditMode="relative" rAng="0" ptsTypes="AA">
                                      <p:cBhvr>
                                        <p:cTn id="158" dur="1500" fill="hold"/>
                                        <p:tgtEl>
                                          <p:spTgt spid="347"/>
                                        </p:tgtEl>
                                        <p:attrNameLst>
                                          <p:attrName>ppt_x</p:attrName>
                                          <p:attrName>ppt_y</p:attrName>
                                        </p:attrNameLst>
                                      </p:cBhvr>
                                      <p:rCtr x="3086" y="8241"/>
                                    </p:animMotion>
                                  </p:childTnLst>
                                </p:cTn>
                              </p:par>
                              <p:par>
                                <p:cTn id="159" presetID="6" presetClass="emph" presetSubtype="0" decel="100000" fill="hold" grpId="2" nodeType="withEffect">
                                  <p:stCondLst>
                                    <p:cond delay="0"/>
                                  </p:stCondLst>
                                  <p:childTnLst>
                                    <p:animScale>
                                      <p:cBhvr>
                                        <p:cTn id="160" dur="1500" fill="hold"/>
                                        <p:tgtEl>
                                          <p:spTgt spid="347"/>
                                        </p:tgtEl>
                                      </p:cBhvr>
                                      <p:by x="100000" y="82350"/>
                                    </p:animScale>
                                  </p:childTnLst>
                                </p:cTn>
                              </p:par>
                              <p:par>
                                <p:cTn id="161" presetID="6" presetClass="emph" presetSubtype="0" decel="100000" fill="hold" grpId="3" nodeType="withEffect">
                                  <p:stCondLst>
                                    <p:cond delay="0"/>
                                  </p:stCondLst>
                                  <p:childTnLst>
                                    <p:animScale>
                                      <p:cBhvr>
                                        <p:cTn id="162" dur="1500" fill="hold"/>
                                        <p:tgtEl>
                                          <p:spTgt spid="347"/>
                                        </p:tgtEl>
                                      </p:cBhvr>
                                      <p:by x="80000" y="100000"/>
                                    </p:animScale>
                                  </p:childTnLst>
                                </p:cTn>
                              </p:par>
                              <p:par>
                                <p:cTn id="163" presetID="42" presetClass="path" presetSubtype="0" accel="50000" decel="50000" fill="hold" grpId="1" nodeType="withEffect">
                                  <p:stCondLst>
                                    <p:cond delay="0"/>
                                  </p:stCondLst>
                                  <p:childTnLst>
                                    <p:animMotion origin="layout" path="M -2.08333E-7 -4.44444E-6 L -0.07005 0.22871 " pathEditMode="relative" rAng="0" ptsTypes="AA">
                                      <p:cBhvr>
                                        <p:cTn id="164" dur="1500" fill="hold"/>
                                        <p:tgtEl>
                                          <p:spTgt spid="349"/>
                                        </p:tgtEl>
                                        <p:attrNameLst>
                                          <p:attrName>ppt_x</p:attrName>
                                          <p:attrName>ppt_y</p:attrName>
                                        </p:attrNameLst>
                                      </p:cBhvr>
                                      <p:rCtr x="-3503" y="11435"/>
                                    </p:animMotion>
                                  </p:childTnLst>
                                </p:cTn>
                              </p:par>
                              <p:par>
                                <p:cTn id="165" presetID="6" presetClass="emph" presetSubtype="0" decel="100000" fill="hold" grpId="2" nodeType="withEffect">
                                  <p:stCondLst>
                                    <p:cond delay="0"/>
                                  </p:stCondLst>
                                  <p:childTnLst>
                                    <p:animScale>
                                      <p:cBhvr>
                                        <p:cTn id="166" dur="1500" fill="hold"/>
                                        <p:tgtEl>
                                          <p:spTgt spid="349"/>
                                        </p:tgtEl>
                                      </p:cBhvr>
                                      <p:by x="100000" y="82350"/>
                                    </p:animScale>
                                  </p:childTnLst>
                                </p:cTn>
                              </p:par>
                              <p:par>
                                <p:cTn id="167" presetID="6" presetClass="emph" presetSubtype="0" decel="100000" fill="hold" grpId="3" nodeType="withEffect">
                                  <p:stCondLst>
                                    <p:cond delay="0"/>
                                  </p:stCondLst>
                                  <p:childTnLst>
                                    <p:animScale>
                                      <p:cBhvr>
                                        <p:cTn id="168" dur="1500" fill="hold"/>
                                        <p:tgtEl>
                                          <p:spTgt spid="349"/>
                                        </p:tgtEl>
                                      </p:cBhvr>
                                      <p:by x="80000" y="100000"/>
                                    </p:animScale>
                                  </p:childTnLst>
                                </p:cTn>
                              </p:par>
                              <p:par>
                                <p:cTn id="169" presetID="42" presetClass="path" presetSubtype="0" accel="50000" decel="50000" fill="hold" grpId="1" nodeType="withEffect">
                                  <p:stCondLst>
                                    <p:cond delay="0"/>
                                  </p:stCondLst>
                                  <p:childTnLst>
                                    <p:animMotion origin="layout" path="M -2.08333E-7 -4.44444E-6 L -0.01016 0.29399 " pathEditMode="relative" rAng="0" ptsTypes="AA">
                                      <p:cBhvr>
                                        <p:cTn id="170" dur="1500" fill="hold"/>
                                        <p:tgtEl>
                                          <p:spTgt spid="350"/>
                                        </p:tgtEl>
                                        <p:attrNameLst>
                                          <p:attrName>ppt_x</p:attrName>
                                          <p:attrName>ppt_y</p:attrName>
                                        </p:attrNameLst>
                                      </p:cBhvr>
                                      <p:rCtr x="-508" y="14699"/>
                                    </p:animMotion>
                                  </p:childTnLst>
                                </p:cTn>
                              </p:par>
                              <p:par>
                                <p:cTn id="171" presetID="6" presetClass="emph" presetSubtype="0" decel="100000" fill="hold" grpId="2" nodeType="withEffect">
                                  <p:stCondLst>
                                    <p:cond delay="0"/>
                                  </p:stCondLst>
                                  <p:childTnLst>
                                    <p:animScale>
                                      <p:cBhvr>
                                        <p:cTn id="172" dur="1500" fill="hold"/>
                                        <p:tgtEl>
                                          <p:spTgt spid="350"/>
                                        </p:tgtEl>
                                      </p:cBhvr>
                                      <p:by x="100000" y="82350"/>
                                    </p:animScale>
                                  </p:childTnLst>
                                </p:cTn>
                              </p:par>
                              <p:par>
                                <p:cTn id="173" presetID="6" presetClass="emph" presetSubtype="0" decel="100000" fill="hold" grpId="3" nodeType="withEffect">
                                  <p:stCondLst>
                                    <p:cond delay="0"/>
                                  </p:stCondLst>
                                  <p:childTnLst>
                                    <p:animScale>
                                      <p:cBhvr>
                                        <p:cTn id="174" dur="1500" fill="hold"/>
                                        <p:tgtEl>
                                          <p:spTgt spid="350"/>
                                        </p:tgtEl>
                                      </p:cBhvr>
                                      <p:by x="80000" y="100000"/>
                                    </p:animScale>
                                  </p:childTnLst>
                                </p:cTn>
                              </p:par>
                              <p:par>
                                <p:cTn id="175" presetID="42" presetClass="path" presetSubtype="0" accel="50000" decel="50000" fill="hold" grpId="1" nodeType="withEffect">
                                  <p:stCondLst>
                                    <p:cond delay="0"/>
                                  </p:stCondLst>
                                  <p:childTnLst>
                                    <p:animMotion origin="layout" path="M -4.16667E-7 7.40741E-7 L -0.0099 0.10486 " pathEditMode="relative" rAng="0" ptsTypes="AA">
                                      <p:cBhvr>
                                        <p:cTn id="176" dur="1500" fill="hold"/>
                                        <p:tgtEl>
                                          <p:spTgt spid="348"/>
                                        </p:tgtEl>
                                        <p:attrNameLst>
                                          <p:attrName>ppt_x</p:attrName>
                                          <p:attrName>ppt_y</p:attrName>
                                        </p:attrNameLst>
                                      </p:cBhvr>
                                      <p:rCtr x="-495" y="5231"/>
                                    </p:animMotion>
                                  </p:childTnLst>
                                </p:cTn>
                              </p:par>
                              <p:par>
                                <p:cTn id="177" presetID="6" presetClass="emph" presetSubtype="0" decel="100000" fill="hold" grpId="2" nodeType="withEffect">
                                  <p:stCondLst>
                                    <p:cond delay="0"/>
                                  </p:stCondLst>
                                  <p:childTnLst>
                                    <p:animScale>
                                      <p:cBhvr>
                                        <p:cTn id="178" dur="1500" fill="hold"/>
                                        <p:tgtEl>
                                          <p:spTgt spid="348"/>
                                        </p:tgtEl>
                                      </p:cBhvr>
                                      <p:by x="100000" y="82350"/>
                                    </p:animScale>
                                  </p:childTnLst>
                                </p:cTn>
                              </p:par>
                              <p:par>
                                <p:cTn id="179" presetID="6" presetClass="emph" presetSubtype="0" decel="100000" fill="hold" grpId="3" nodeType="withEffect">
                                  <p:stCondLst>
                                    <p:cond delay="0"/>
                                  </p:stCondLst>
                                  <p:childTnLst>
                                    <p:animScale>
                                      <p:cBhvr>
                                        <p:cTn id="180" dur="1500" fill="hold"/>
                                        <p:tgtEl>
                                          <p:spTgt spid="348"/>
                                        </p:tgtEl>
                                      </p:cBhvr>
                                      <p:by x="80000" y="100000"/>
                                    </p:animScale>
                                  </p:childTnLst>
                                </p:cTn>
                              </p:par>
                              <p:par>
                                <p:cTn id="181" presetID="42" presetClass="path" presetSubtype="0" accel="50000" decel="50000" fill="hold" grpId="1" nodeType="withEffect">
                                  <p:stCondLst>
                                    <p:cond delay="0"/>
                                  </p:stCondLst>
                                  <p:childTnLst>
                                    <p:animMotion origin="layout" path="M 8.33333E-7 3.7037E-6 L 0.07539 0.24884 " pathEditMode="relative" rAng="0" ptsTypes="AA">
                                      <p:cBhvr>
                                        <p:cTn id="182" dur="1500" fill="hold"/>
                                        <p:tgtEl>
                                          <p:spTgt spid="346"/>
                                        </p:tgtEl>
                                        <p:attrNameLst>
                                          <p:attrName>ppt_x</p:attrName>
                                          <p:attrName>ppt_y</p:attrName>
                                        </p:attrNameLst>
                                      </p:cBhvr>
                                      <p:rCtr x="3763" y="12431"/>
                                    </p:animMotion>
                                  </p:childTnLst>
                                </p:cTn>
                              </p:par>
                              <p:par>
                                <p:cTn id="183" presetID="6" presetClass="emph" presetSubtype="0" decel="100000" fill="hold" grpId="2" nodeType="withEffect">
                                  <p:stCondLst>
                                    <p:cond delay="0"/>
                                  </p:stCondLst>
                                  <p:childTnLst>
                                    <p:animScale>
                                      <p:cBhvr>
                                        <p:cTn id="184" dur="1500" fill="hold"/>
                                        <p:tgtEl>
                                          <p:spTgt spid="346"/>
                                        </p:tgtEl>
                                      </p:cBhvr>
                                      <p:by x="100000" y="82350"/>
                                    </p:animScale>
                                  </p:childTnLst>
                                </p:cTn>
                              </p:par>
                              <p:par>
                                <p:cTn id="185" presetID="6" presetClass="emph" presetSubtype="0" decel="100000" fill="hold" grpId="3" nodeType="withEffect">
                                  <p:stCondLst>
                                    <p:cond delay="0"/>
                                  </p:stCondLst>
                                  <p:childTnLst>
                                    <p:animScale>
                                      <p:cBhvr>
                                        <p:cTn id="186" dur="1500" fill="hold"/>
                                        <p:tgtEl>
                                          <p:spTgt spid="346"/>
                                        </p:tgtEl>
                                      </p:cBhvr>
                                      <p:by x="80000" y="100000"/>
                                    </p:animScale>
                                  </p:childTnLst>
                                </p:cTn>
                              </p:par>
                              <p:par>
                                <p:cTn id="187" presetID="42" presetClass="path" presetSubtype="0" accel="50000" decel="50000" fill="hold" grpId="2" nodeType="withEffect">
                                  <p:stCondLst>
                                    <p:cond delay="0"/>
                                  </p:stCondLst>
                                  <p:childTnLst>
                                    <p:animMotion origin="layout" path="M -2.08333E-6 -3.33333E-6 L -0.04401 0.27014 " pathEditMode="relative" rAng="0" ptsTypes="AA">
                                      <p:cBhvr>
                                        <p:cTn id="188" dur="1500" fill="hold"/>
                                        <p:tgtEl>
                                          <p:spTgt spid="332"/>
                                        </p:tgtEl>
                                        <p:attrNameLst>
                                          <p:attrName>ppt_x</p:attrName>
                                          <p:attrName>ppt_y</p:attrName>
                                        </p:attrNameLst>
                                      </p:cBhvr>
                                      <p:rCtr x="-2201" y="13495"/>
                                    </p:animMotion>
                                  </p:childTnLst>
                                </p:cTn>
                              </p:par>
                              <p:par>
                                <p:cTn id="189" presetID="6" presetClass="emph" presetSubtype="0" fill="hold" grpId="0" nodeType="withEffect">
                                  <p:stCondLst>
                                    <p:cond delay="0"/>
                                  </p:stCondLst>
                                  <p:childTnLst>
                                    <p:animScale>
                                      <p:cBhvr>
                                        <p:cTn id="190" dur="1500" fill="hold"/>
                                        <p:tgtEl>
                                          <p:spTgt spid="332"/>
                                        </p:tgtEl>
                                      </p:cBhvr>
                                      <p:by x="100000" y="82350"/>
                                    </p:animScale>
                                  </p:childTnLst>
                                </p:cTn>
                              </p:par>
                              <p:par>
                                <p:cTn id="191" presetID="6" presetClass="emph" presetSubtype="0" decel="100000" fill="hold" grpId="1" nodeType="withEffect">
                                  <p:stCondLst>
                                    <p:cond delay="0"/>
                                  </p:stCondLst>
                                  <p:childTnLst>
                                    <p:animScale>
                                      <p:cBhvr>
                                        <p:cTn id="192" dur="1500" fill="hold"/>
                                        <p:tgtEl>
                                          <p:spTgt spid="332"/>
                                        </p:tgtEl>
                                      </p:cBhvr>
                                      <p:by x="80000" y="100000"/>
                                    </p:animScale>
                                  </p:childTnLst>
                                </p:cTn>
                              </p:par>
                              <p:par>
                                <p:cTn id="193" presetID="42" presetClass="path" presetSubtype="0" accel="50000" decel="50000" fill="hold" grpId="1" nodeType="withEffect">
                                  <p:stCondLst>
                                    <p:cond delay="0"/>
                                  </p:stCondLst>
                                  <p:childTnLst>
                                    <p:animMotion origin="layout" path="M -2.08333E-7 -4.44444E-6 L 0.0543 0.15394 " pathEditMode="relative" rAng="0" ptsTypes="AA">
                                      <p:cBhvr>
                                        <p:cTn id="194" dur="1500" fill="hold"/>
                                        <p:tgtEl>
                                          <p:spTgt spid="351"/>
                                        </p:tgtEl>
                                        <p:attrNameLst>
                                          <p:attrName>ppt_x</p:attrName>
                                          <p:attrName>ppt_y</p:attrName>
                                        </p:attrNameLst>
                                      </p:cBhvr>
                                      <p:rCtr x="2708" y="7685"/>
                                    </p:animMotion>
                                  </p:childTnLst>
                                </p:cTn>
                              </p:par>
                              <p:par>
                                <p:cTn id="195" presetID="6" presetClass="emph" presetSubtype="0" decel="100000" fill="hold" grpId="2" nodeType="withEffect">
                                  <p:stCondLst>
                                    <p:cond delay="0"/>
                                  </p:stCondLst>
                                  <p:childTnLst>
                                    <p:animScale>
                                      <p:cBhvr>
                                        <p:cTn id="196" dur="1500" fill="hold"/>
                                        <p:tgtEl>
                                          <p:spTgt spid="351"/>
                                        </p:tgtEl>
                                      </p:cBhvr>
                                      <p:by x="100000" y="82350"/>
                                    </p:animScale>
                                  </p:childTnLst>
                                </p:cTn>
                              </p:par>
                              <p:par>
                                <p:cTn id="197" presetID="6" presetClass="emph" presetSubtype="0" decel="100000" fill="hold" grpId="3" nodeType="withEffect">
                                  <p:stCondLst>
                                    <p:cond delay="0"/>
                                  </p:stCondLst>
                                  <p:childTnLst>
                                    <p:animScale>
                                      <p:cBhvr>
                                        <p:cTn id="198" dur="1500" fill="hold"/>
                                        <p:tgtEl>
                                          <p:spTgt spid="351"/>
                                        </p:tgtEl>
                                      </p:cBhvr>
                                      <p:by x="80000" y="100000"/>
                                    </p:animScale>
                                  </p:childTnLst>
                                </p:cTn>
                              </p:par>
                              <p:par>
                                <p:cTn id="199" presetID="42" presetClass="path" presetSubtype="0" accel="50000" decel="50000" fill="hold" grpId="1" nodeType="withEffect">
                                  <p:stCondLst>
                                    <p:cond delay="0"/>
                                  </p:stCondLst>
                                  <p:childTnLst>
                                    <p:animMotion origin="layout" path="M -6.25E-7 2.96296E-6 L -0.09896 0.25694 " pathEditMode="relative" rAng="0" ptsTypes="AA">
                                      <p:cBhvr>
                                        <p:cTn id="200" dur="1500" fill="hold"/>
                                        <p:tgtEl>
                                          <p:spTgt spid="352"/>
                                        </p:tgtEl>
                                        <p:attrNameLst>
                                          <p:attrName>ppt_x</p:attrName>
                                          <p:attrName>ppt_y</p:attrName>
                                        </p:attrNameLst>
                                      </p:cBhvr>
                                      <p:rCtr x="-4948" y="12847"/>
                                    </p:animMotion>
                                  </p:childTnLst>
                                </p:cTn>
                              </p:par>
                              <p:par>
                                <p:cTn id="201" presetID="6" presetClass="emph" presetSubtype="0" decel="100000" fill="hold" grpId="2" nodeType="withEffect">
                                  <p:stCondLst>
                                    <p:cond delay="0"/>
                                  </p:stCondLst>
                                  <p:childTnLst>
                                    <p:animScale>
                                      <p:cBhvr>
                                        <p:cTn id="202" dur="1500" fill="hold"/>
                                        <p:tgtEl>
                                          <p:spTgt spid="352"/>
                                        </p:tgtEl>
                                      </p:cBhvr>
                                      <p:by x="100000" y="82350"/>
                                    </p:animScale>
                                  </p:childTnLst>
                                </p:cTn>
                              </p:par>
                              <p:par>
                                <p:cTn id="203" presetID="6" presetClass="emph" presetSubtype="0" decel="100000" fill="hold" grpId="3" nodeType="withEffect">
                                  <p:stCondLst>
                                    <p:cond delay="0"/>
                                  </p:stCondLst>
                                  <p:childTnLst>
                                    <p:animScale>
                                      <p:cBhvr>
                                        <p:cTn id="204" dur="1500" fill="hold"/>
                                        <p:tgtEl>
                                          <p:spTgt spid="352"/>
                                        </p:tgtEl>
                                      </p:cBhvr>
                                      <p:by x="80000" y="100000"/>
                                    </p:animScale>
                                  </p:childTnLst>
                                </p:cTn>
                              </p:par>
                              <p:par>
                                <p:cTn id="205" presetID="42" presetClass="path" presetSubtype="0" accel="50000" decel="50000" fill="hold" grpId="1" nodeType="withEffect">
                                  <p:stCondLst>
                                    <p:cond delay="0"/>
                                  </p:stCondLst>
                                  <p:childTnLst>
                                    <p:animMotion origin="layout" path="M -6.25E-7 2.96296E-6 L -0.10026 0.18078 " pathEditMode="relative" rAng="0" ptsTypes="AA">
                                      <p:cBhvr>
                                        <p:cTn id="206" dur="1500" fill="hold"/>
                                        <p:tgtEl>
                                          <p:spTgt spid="353"/>
                                        </p:tgtEl>
                                        <p:attrNameLst>
                                          <p:attrName>ppt_x</p:attrName>
                                          <p:attrName>ppt_y</p:attrName>
                                        </p:attrNameLst>
                                      </p:cBhvr>
                                      <p:rCtr x="-5013" y="9028"/>
                                    </p:animMotion>
                                  </p:childTnLst>
                                </p:cTn>
                              </p:par>
                              <p:par>
                                <p:cTn id="207" presetID="6" presetClass="emph" presetSubtype="0" decel="100000" fill="hold" grpId="2" nodeType="withEffect">
                                  <p:stCondLst>
                                    <p:cond delay="0"/>
                                  </p:stCondLst>
                                  <p:childTnLst>
                                    <p:animScale>
                                      <p:cBhvr>
                                        <p:cTn id="208" dur="1500" fill="hold"/>
                                        <p:tgtEl>
                                          <p:spTgt spid="353"/>
                                        </p:tgtEl>
                                      </p:cBhvr>
                                      <p:by x="100000" y="82350"/>
                                    </p:animScale>
                                  </p:childTnLst>
                                </p:cTn>
                              </p:par>
                              <p:par>
                                <p:cTn id="209" presetID="6" presetClass="emph" presetSubtype="0" decel="100000" fill="hold" grpId="3" nodeType="withEffect">
                                  <p:stCondLst>
                                    <p:cond delay="0"/>
                                  </p:stCondLst>
                                  <p:childTnLst>
                                    <p:animScale>
                                      <p:cBhvr>
                                        <p:cTn id="210" dur="1500" fill="hold"/>
                                        <p:tgtEl>
                                          <p:spTgt spid="353"/>
                                        </p:tgtEl>
                                      </p:cBhvr>
                                      <p:by x="80000" y="100000"/>
                                    </p:animScale>
                                  </p:childTnLst>
                                </p:cTn>
                              </p:par>
                              <p:par>
                                <p:cTn id="211" presetID="42" presetClass="path" presetSubtype="0" accel="50000" decel="50000" fill="hold" grpId="1" nodeType="withEffect">
                                  <p:stCondLst>
                                    <p:cond delay="0"/>
                                  </p:stCondLst>
                                  <p:childTnLst>
                                    <p:animMotion origin="layout" path="M -6.25E-7 2.96296E-6 L 0.03698 0.24259 " pathEditMode="relative" rAng="0" ptsTypes="AA">
                                      <p:cBhvr>
                                        <p:cTn id="212" dur="1500" fill="hold"/>
                                        <p:tgtEl>
                                          <p:spTgt spid="354"/>
                                        </p:tgtEl>
                                        <p:attrNameLst>
                                          <p:attrName>ppt_x</p:attrName>
                                          <p:attrName>ppt_y</p:attrName>
                                        </p:attrNameLst>
                                      </p:cBhvr>
                                      <p:rCtr x="1849" y="12130"/>
                                    </p:animMotion>
                                  </p:childTnLst>
                                </p:cTn>
                              </p:par>
                              <p:par>
                                <p:cTn id="213" presetID="6" presetClass="emph" presetSubtype="0" decel="100000" fill="hold" grpId="2" nodeType="withEffect">
                                  <p:stCondLst>
                                    <p:cond delay="0"/>
                                  </p:stCondLst>
                                  <p:childTnLst>
                                    <p:animScale>
                                      <p:cBhvr>
                                        <p:cTn id="214" dur="1500" fill="hold"/>
                                        <p:tgtEl>
                                          <p:spTgt spid="354"/>
                                        </p:tgtEl>
                                      </p:cBhvr>
                                      <p:by x="100000" y="82350"/>
                                    </p:animScale>
                                  </p:childTnLst>
                                </p:cTn>
                              </p:par>
                              <p:par>
                                <p:cTn id="215" presetID="6" presetClass="emph" presetSubtype="0" decel="100000" fill="hold" grpId="3" nodeType="withEffect">
                                  <p:stCondLst>
                                    <p:cond delay="0"/>
                                  </p:stCondLst>
                                  <p:childTnLst>
                                    <p:animScale>
                                      <p:cBhvr>
                                        <p:cTn id="216" dur="1500" fill="hold"/>
                                        <p:tgtEl>
                                          <p:spTgt spid="354"/>
                                        </p:tgtEl>
                                      </p:cBhvr>
                                      <p:by x="80000" y="100000"/>
                                    </p:animScale>
                                  </p:childTnLst>
                                </p:cTn>
                              </p:par>
                              <p:par>
                                <p:cTn id="217" presetID="42" presetClass="path" presetSubtype="0" accel="50000" decel="50000" fill="hold" grpId="1" nodeType="withEffect">
                                  <p:stCondLst>
                                    <p:cond delay="0"/>
                                  </p:stCondLst>
                                  <p:childTnLst>
                                    <p:animMotion origin="layout" path="M -2.29167E-6 -3.33333E-6 L 0.03125 0.26736 " pathEditMode="relative" rAng="0" ptsTypes="AA">
                                      <p:cBhvr>
                                        <p:cTn id="218" dur="1500" fill="hold"/>
                                        <p:tgtEl>
                                          <p:spTgt spid="355"/>
                                        </p:tgtEl>
                                        <p:attrNameLst>
                                          <p:attrName>ppt_x</p:attrName>
                                          <p:attrName>ppt_y</p:attrName>
                                        </p:attrNameLst>
                                      </p:cBhvr>
                                      <p:rCtr x="1563" y="13356"/>
                                    </p:animMotion>
                                  </p:childTnLst>
                                </p:cTn>
                              </p:par>
                              <p:par>
                                <p:cTn id="219" presetID="6" presetClass="emph" presetSubtype="0" decel="100000" fill="hold" grpId="2" nodeType="withEffect">
                                  <p:stCondLst>
                                    <p:cond delay="0"/>
                                  </p:stCondLst>
                                  <p:childTnLst>
                                    <p:animScale>
                                      <p:cBhvr>
                                        <p:cTn id="220" dur="1500" fill="hold"/>
                                        <p:tgtEl>
                                          <p:spTgt spid="355"/>
                                        </p:tgtEl>
                                      </p:cBhvr>
                                      <p:by x="100000" y="82350"/>
                                    </p:animScale>
                                  </p:childTnLst>
                                </p:cTn>
                              </p:par>
                              <p:par>
                                <p:cTn id="221" presetID="6" presetClass="emph" presetSubtype="0" decel="100000" fill="hold" grpId="3" nodeType="withEffect">
                                  <p:stCondLst>
                                    <p:cond delay="0"/>
                                  </p:stCondLst>
                                  <p:childTnLst>
                                    <p:animScale>
                                      <p:cBhvr>
                                        <p:cTn id="222" dur="1500" fill="hold"/>
                                        <p:tgtEl>
                                          <p:spTgt spid="355"/>
                                        </p:tgtEl>
                                      </p:cBhvr>
                                      <p:by x="80000" y="100000"/>
                                    </p:animScale>
                                  </p:childTnLst>
                                </p:cTn>
                              </p:par>
                              <p:par>
                                <p:cTn id="223" presetID="42" presetClass="path" presetSubtype="0" accel="50000" decel="50000" fill="hold" grpId="1" nodeType="withEffect">
                                  <p:stCondLst>
                                    <p:cond delay="0"/>
                                  </p:stCondLst>
                                  <p:childTnLst>
                                    <p:animMotion origin="layout" path="M -2.29167E-6 -3.33333E-6 L 0.04167 0.2 " pathEditMode="relative" rAng="0" ptsTypes="AA">
                                      <p:cBhvr>
                                        <p:cTn id="224" dur="1500" fill="hold"/>
                                        <p:tgtEl>
                                          <p:spTgt spid="356"/>
                                        </p:tgtEl>
                                        <p:attrNameLst>
                                          <p:attrName>ppt_x</p:attrName>
                                          <p:attrName>ppt_y</p:attrName>
                                        </p:attrNameLst>
                                      </p:cBhvr>
                                      <p:rCtr x="2083" y="10000"/>
                                    </p:animMotion>
                                  </p:childTnLst>
                                </p:cTn>
                              </p:par>
                              <p:par>
                                <p:cTn id="225" presetID="6" presetClass="emph" presetSubtype="0" decel="100000" fill="hold" grpId="2" nodeType="withEffect">
                                  <p:stCondLst>
                                    <p:cond delay="0"/>
                                  </p:stCondLst>
                                  <p:childTnLst>
                                    <p:animScale>
                                      <p:cBhvr>
                                        <p:cTn id="226" dur="1500" fill="hold"/>
                                        <p:tgtEl>
                                          <p:spTgt spid="356"/>
                                        </p:tgtEl>
                                      </p:cBhvr>
                                      <p:by x="100000" y="82350"/>
                                    </p:animScale>
                                  </p:childTnLst>
                                </p:cTn>
                              </p:par>
                              <p:par>
                                <p:cTn id="227" presetID="6" presetClass="emph" presetSubtype="0" decel="100000" fill="hold" grpId="3" nodeType="withEffect">
                                  <p:stCondLst>
                                    <p:cond delay="0"/>
                                  </p:stCondLst>
                                  <p:childTnLst>
                                    <p:animScale>
                                      <p:cBhvr>
                                        <p:cTn id="228" dur="1500" fill="hold"/>
                                        <p:tgtEl>
                                          <p:spTgt spid="356"/>
                                        </p:tgtEl>
                                      </p:cBhvr>
                                      <p:by x="80000" y="100000"/>
                                    </p:animScale>
                                  </p:childTnLst>
                                </p:cTn>
                              </p:par>
                              <p:par>
                                <p:cTn id="229" presetID="42" presetClass="path" presetSubtype="0" accel="50000" decel="50000" fill="hold" grpId="1" nodeType="withEffect">
                                  <p:stCondLst>
                                    <p:cond delay="0"/>
                                  </p:stCondLst>
                                  <p:childTnLst>
                                    <p:animMotion origin="layout" path="M -2.29167E-6 -3.33333E-6 L -0.04362 0.32755 " pathEditMode="relative" rAng="0" ptsTypes="AA">
                                      <p:cBhvr>
                                        <p:cTn id="230" dur="1500" fill="hold"/>
                                        <p:tgtEl>
                                          <p:spTgt spid="357"/>
                                        </p:tgtEl>
                                        <p:attrNameLst>
                                          <p:attrName>ppt_x</p:attrName>
                                          <p:attrName>ppt_y</p:attrName>
                                        </p:attrNameLst>
                                      </p:cBhvr>
                                      <p:rCtr x="-2187" y="16366"/>
                                    </p:animMotion>
                                  </p:childTnLst>
                                </p:cTn>
                              </p:par>
                              <p:par>
                                <p:cTn id="231" presetID="6" presetClass="emph" presetSubtype="0" decel="100000" fill="hold" grpId="2" nodeType="withEffect">
                                  <p:stCondLst>
                                    <p:cond delay="0"/>
                                  </p:stCondLst>
                                  <p:childTnLst>
                                    <p:animScale>
                                      <p:cBhvr>
                                        <p:cTn id="232" dur="1500" fill="hold"/>
                                        <p:tgtEl>
                                          <p:spTgt spid="357"/>
                                        </p:tgtEl>
                                      </p:cBhvr>
                                      <p:by x="100000" y="82350"/>
                                    </p:animScale>
                                  </p:childTnLst>
                                </p:cTn>
                              </p:par>
                              <p:par>
                                <p:cTn id="233" presetID="6" presetClass="emph" presetSubtype="0" decel="100000" fill="hold" grpId="3" nodeType="withEffect">
                                  <p:stCondLst>
                                    <p:cond delay="0"/>
                                  </p:stCondLst>
                                  <p:childTnLst>
                                    <p:animScale>
                                      <p:cBhvr>
                                        <p:cTn id="234" dur="1500" fill="hold"/>
                                        <p:tgtEl>
                                          <p:spTgt spid="357"/>
                                        </p:tgtEl>
                                      </p:cBhvr>
                                      <p:by x="80000" y="100000"/>
                                    </p:animScale>
                                  </p:childTnLst>
                                </p:cTn>
                              </p:par>
                              <p:par>
                                <p:cTn id="235" presetID="42" presetClass="path" presetSubtype="0" accel="50000" decel="50000" fill="hold" grpId="1" nodeType="withEffect">
                                  <p:stCondLst>
                                    <p:cond delay="0"/>
                                  </p:stCondLst>
                                  <p:childTnLst>
                                    <p:animMotion origin="layout" path="M -2.29167E-6 -3.33333E-6 L -0.10625 0.19005 " pathEditMode="relative" rAng="0" ptsTypes="AA">
                                      <p:cBhvr>
                                        <p:cTn id="236" dur="1500" fill="hold"/>
                                        <p:tgtEl>
                                          <p:spTgt spid="358"/>
                                        </p:tgtEl>
                                        <p:attrNameLst>
                                          <p:attrName>ppt_x</p:attrName>
                                          <p:attrName>ppt_y</p:attrName>
                                        </p:attrNameLst>
                                      </p:cBhvr>
                                      <p:rCtr x="-5313" y="9491"/>
                                    </p:animMotion>
                                  </p:childTnLst>
                                </p:cTn>
                              </p:par>
                              <p:par>
                                <p:cTn id="237" presetID="6" presetClass="emph" presetSubtype="0" decel="100000" fill="hold" grpId="2" nodeType="withEffect">
                                  <p:stCondLst>
                                    <p:cond delay="0"/>
                                  </p:stCondLst>
                                  <p:childTnLst>
                                    <p:animScale>
                                      <p:cBhvr>
                                        <p:cTn id="238" dur="1500" fill="hold"/>
                                        <p:tgtEl>
                                          <p:spTgt spid="358"/>
                                        </p:tgtEl>
                                      </p:cBhvr>
                                      <p:by x="100000" y="82350"/>
                                    </p:animScale>
                                  </p:childTnLst>
                                </p:cTn>
                              </p:par>
                              <p:par>
                                <p:cTn id="239" presetID="6" presetClass="emph" presetSubtype="0" decel="100000" fill="hold" grpId="3" nodeType="withEffect">
                                  <p:stCondLst>
                                    <p:cond delay="0"/>
                                  </p:stCondLst>
                                  <p:childTnLst>
                                    <p:animScale>
                                      <p:cBhvr>
                                        <p:cTn id="240" dur="1500" fill="hold"/>
                                        <p:tgtEl>
                                          <p:spTgt spid="358"/>
                                        </p:tgtEl>
                                      </p:cBhvr>
                                      <p:by x="80000" y="100000"/>
                                    </p:animScale>
                                  </p:childTnLst>
                                </p:cTn>
                              </p:par>
                              <p:par>
                                <p:cTn id="241" presetID="42" presetClass="path" presetSubtype="0" accel="50000" decel="50000" fill="hold" grpId="1" nodeType="withEffect">
                                  <p:stCondLst>
                                    <p:cond delay="0"/>
                                  </p:stCondLst>
                                  <p:childTnLst>
                                    <p:animMotion origin="layout" path="M -2.29167E-6 -3.33333E-6 L -0.00989 0.13033 " pathEditMode="relative" rAng="0" ptsTypes="AA">
                                      <p:cBhvr>
                                        <p:cTn id="242" dur="1500" fill="hold"/>
                                        <p:tgtEl>
                                          <p:spTgt spid="359"/>
                                        </p:tgtEl>
                                        <p:attrNameLst>
                                          <p:attrName>ppt_x</p:attrName>
                                          <p:attrName>ppt_y</p:attrName>
                                        </p:attrNameLst>
                                      </p:cBhvr>
                                      <p:rCtr x="-495" y="6505"/>
                                    </p:animMotion>
                                  </p:childTnLst>
                                </p:cTn>
                              </p:par>
                              <p:par>
                                <p:cTn id="243" presetID="6" presetClass="emph" presetSubtype="0" decel="100000" fill="hold" grpId="2" nodeType="withEffect">
                                  <p:stCondLst>
                                    <p:cond delay="0"/>
                                  </p:stCondLst>
                                  <p:childTnLst>
                                    <p:animScale>
                                      <p:cBhvr>
                                        <p:cTn id="244" dur="1500" fill="hold"/>
                                        <p:tgtEl>
                                          <p:spTgt spid="359"/>
                                        </p:tgtEl>
                                      </p:cBhvr>
                                      <p:by x="100000" y="82350"/>
                                    </p:animScale>
                                  </p:childTnLst>
                                </p:cTn>
                              </p:par>
                              <p:par>
                                <p:cTn id="245" presetID="6" presetClass="emph" presetSubtype="0" decel="100000" fill="hold" grpId="3" nodeType="withEffect">
                                  <p:stCondLst>
                                    <p:cond delay="0"/>
                                  </p:stCondLst>
                                  <p:childTnLst>
                                    <p:animScale>
                                      <p:cBhvr>
                                        <p:cTn id="246" dur="1500" fill="hold"/>
                                        <p:tgtEl>
                                          <p:spTgt spid="359"/>
                                        </p:tgtEl>
                                      </p:cBhvr>
                                      <p:by x="80000" y="100000"/>
                                    </p:animScale>
                                  </p:childTnLst>
                                </p:cTn>
                              </p:par>
                              <p:par>
                                <p:cTn id="247" presetID="42" presetClass="path" presetSubtype="0" accel="50000" decel="50000" fill="hold" grpId="1" nodeType="withEffect">
                                  <p:stCondLst>
                                    <p:cond delay="0"/>
                                  </p:stCondLst>
                                  <p:childTnLst>
                                    <p:animMotion origin="layout" path="M -1.66667E-6 -4.44444E-6 L 0.01849 0.28565 " pathEditMode="relative" rAng="0" ptsTypes="AA">
                                      <p:cBhvr>
                                        <p:cTn id="248" dur="1500" fill="hold"/>
                                        <p:tgtEl>
                                          <p:spTgt spid="360"/>
                                        </p:tgtEl>
                                        <p:attrNameLst>
                                          <p:attrName>ppt_x</p:attrName>
                                          <p:attrName>ppt_y</p:attrName>
                                        </p:attrNameLst>
                                      </p:cBhvr>
                                      <p:rCtr x="924" y="14282"/>
                                    </p:animMotion>
                                  </p:childTnLst>
                                </p:cTn>
                              </p:par>
                              <p:par>
                                <p:cTn id="249" presetID="6" presetClass="emph" presetSubtype="0" decel="100000" fill="hold" grpId="2" nodeType="withEffect">
                                  <p:stCondLst>
                                    <p:cond delay="0"/>
                                  </p:stCondLst>
                                  <p:childTnLst>
                                    <p:animScale>
                                      <p:cBhvr>
                                        <p:cTn id="250" dur="1500" fill="hold"/>
                                        <p:tgtEl>
                                          <p:spTgt spid="360"/>
                                        </p:tgtEl>
                                      </p:cBhvr>
                                      <p:by x="100000" y="82350"/>
                                    </p:animScale>
                                  </p:childTnLst>
                                </p:cTn>
                              </p:par>
                              <p:par>
                                <p:cTn id="251" presetID="6" presetClass="emph" presetSubtype="0" decel="100000" fill="hold" grpId="3" nodeType="withEffect">
                                  <p:stCondLst>
                                    <p:cond delay="0"/>
                                  </p:stCondLst>
                                  <p:childTnLst>
                                    <p:animScale>
                                      <p:cBhvr>
                                        <p:cTn id="252" dur="1500" fill="hold"/>
                                        <p:tgtEl>
                                          <p:spTgt spid="360"/>
                                        </p:tgtEl>
                                      </p:cBhvr>
                                      <p:by x="80000" y="100000"/>
                                    </p:animScale>
                                  </p:childTnLst>
                                </p:cTn>
                              </p:par>
                              <p:par>
                                <p:cTn id="253" presetID="42" presetClass="path" presetSubtype="0" accel="50000" decel="50000" fill="hold" grpId="1" nodeType="withEffect">
                                  <p:stCondLst>
                                    <p:cond delay="0"/>
                                  </p:stCondLst>
                                  <p:childTnLst>
                                    <p:animMotion origin="layout" path="M -1.66667E-6 -4.44444E-6 L -0.05573 0.22292 " pathEditMode="relative" rAng="0" ptsTypes="AA">
                                      <p:cBhvr>
                                        <p:cTn id="254" dur="1500" fill="hold"/>
                                        <p:tgtEl>
                                          <p:spTgt spid="361"/>
                                        </p:tgtEl>
                                        <p:attrNameLst>
                                          <p:attrName>ppt_x</p:attrName>
                                          <p:attrName>ppt_y</p:attrName>
                                        </p:attrNameLst>
                                      </p:cBhvr>
                                      <p:rCtr x="-2786" y="11134"/>
                                    </p:animMotion>
                                  </p:childTnLst>
                                </p:cTn>
                              </p:par>
                              <p:par>
                                <p:cTn id="255" presetID="6" presetClass="emph" presetSubtype="0" decel="100000" fill="hold" grpId="2" nodeType="withEffect">
                                  <p:stCondLst>
                                    <p:cond delay="0"/>
                                  </p:stCondLst>
                                  <p:childTnLst>
                                    <p:animScale>
                                      <p:cBhvr>
                                        <p:cTn id="256" dur="1500" fill="hold"/>
                                        <p:tgtEl>
                                          <p:spTgt spid="361"/>
                                        </p:tgtEl>
                                      </p:cBhvr>
                                      <p:by x="100000" y="82350"/>
                                    </p:animScale>
                                  </p:childTnLst>
                                </p:cTn>
                              </p:par>
                              <p:par>
                                <p:cTn id="257" presetID="6" presetClass="emph" presetSubtype="0" decel="100000" fill="hold" grpId="3" nodeType="withEffect">
                                  <p:stCondLst>
                                    <p:cond delay="0"/>
                                  </p:stCondLst>
                                  <p:childTnLst>
                                    <p:animScale>
                                      <p:cBhvr>
                                        <p:cTn id="258" dur="1500" fill="hold"/>
                                        <p:tgtEl>
                                          <p:spTgt spid="361"/>
                                        </p:tgtEl>
                                      </p:cBhvr>
                                      <p:by x="80000" y="100000"/>
                                    </p:animScale>
                                  </p:childTnLst>
                                </p:cTn>
                              </p:par>
                              <p:par>
                                <p:cTn id="259" presetID="42" presetClass="path" presetSubtype="0" accel="50000" decel="50000" fill="hold" grpId="1" nodeType="withEffect">
                                  <p:stCondLst>
                                    <p:cond delay="0"/>
                                  </p:stCondLst>
                                  <p:childTnLst>
                                    <p:animMotion origin="layout" path="M -1.66667E-6 -4.44444E-6 L 0.03047 0.10139 " pathEditMode="relative" rAng="0" ptsTypes="AA">
                                      <p:cBhvr>
                                        <p:cTn id="260" dur="1500" fill="hold"/>
                                        <p:tgtEl>
                                          <p:spTgt spid="362"/>
                                        </p:tgtEl>
                                        <p:attrNameLst>
                                          <p:attrName>ppt_x</p:attrName>
                                          <p:attrName>ppt_y</p:attrName>
                                        </p:attrNameLst>
                                      </p:cBhvr>
                                      <p:rCtr x="1523" y="5069"/>
                                    </p:animMotion>
                                  </p:childTnLst>
                                </p:cTn>
                              </p:par>
                              <p:par>
                                <p:cTn id="261" presetID="6" presetClass="emph" presetSubtype="0" decel="100000" fill="hold" grpId="2" nodeType="withEffect">
                                  <p:stCondLst>
                                    <p:cond delay="0"/>
                                  </p:stCondLst>
                                  <p:childTnLst>
                                    <p:animScale>
                                      <p:cBhvr>
                                        <p:cTn id="262" dur="1500" fill="hold"/>
                                        <p:tgtEl>
                                          <p:spTgt spid="362"/>
                                        </p:tgtEl>
                                      </p:cBhvr>
                                      <p:by x="100000" y="82350"/>
                                    </p:animScale>
                                  </p:childTnLst>
                                </p:cTn>
                              </p:par>
                              <p:par>
                                <p:cTn id="263" presetID="6" presetClass="emph" presetSubtype="0" decel="100000" fill="hold" grpId="3" nodeType="withEffect">
                                  <p:stCondLst>
                                    <p:cond delay="0"/>
                                  </p:stCondLst>
                                  <p:childTnLst>
                                    <p:animScale>
                                      <p:cBhvr>
                                        <p:cTn id="264" dur="1500" fill="hold"/>
                                        <p:tgtEl>
                                          <p:spTgt spid="362"/>
                                        </p:tgtEl>
                                      </p:cBhvr>
                                      <p:by x="8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animBg="1"/>
      <p:bldP spid="332" grpId="1" animBg="1"/>
      <p:bldP spid="332" grpId="2" animBg="1"/>
      <p:bldP spid="332" grpId="3" animBg="1"/>
      <p:bldP spid="333" grpId="0"/>
      <p:bldP spid="334" grpId="0" animBg="1"/>
      <p:bldP spid="335" grpId="0" animBg="1"/>
      <p:bldP spid="336" grpId="0" animBg="1"/>
      <p:bldP spid="337" grpId="0" animBg="1"/>
      <p:bldP spid="338" grpId="0" animBg="1"/>
      <p:bldP spid="339" grpId="0" animBg="1"/>
      <p:bldP spid="339" grpId="1" animBg="1"/>
      <p:bldP spid="339" grpId="2" animBg="1"/>
      <p:bldP spid="339" grpId="3" animBg="1"/>
      <p:bldP spid="340" grpId="0"/>
      <p:bldP spid="341" grpId="0" animBg="1"/>
      <p:bldP spid="342" grpId="0"/>
      <p:bldP spid="343" grpId="0" animBg="1"/>
      <p:bldP spid="343" grpId="1" animBg="1"/>
      <p:bldP spid="343" grpId="2" animBg="1"/>
      <p:bldP spid="343" grpId="3" animBg="1"/>
      <p:bldP spid="344" grpId="0" animBg="1"/>
      <p:bldP spid="344" grpId="1" animBg="1"/>
      <p:bldP spid="344" grpId="2" animBg="1"/>
      <p:bldP spid="344" grpId="3" animBg="1"/>
      <p:bldP spid="345" grpId="0" animBg="1"/>
      <p:bldP spid="345" grpId="1" animBg="1"/>
      <p:bldP spid="345" grpId="2" animBg="1"/>
      <p:bldP spid="345" grpId="3" animBg="1"/>
      <p:bldP spid="346" grpId="0" animBg="1"/>
      <p:bldP spid="346" grpId="1" animBg="1"/>
      <p:bldP spid="346" grpId="2" animBg="1"/>
      <p:bldP spid="346" grpId="3" animBg="1"/>
      <p:bldP spid="347" grpId="0" animBg="1"/>
      <p:bldP spid="347" grpId="1" animBg="1"/>
      <p:bldP spid="347" grpId="2" animBg="1"/>
      <p:bldP spid="347" grpId="3" animBg="1"/>
      <p:bldP spid="348" grpId="0" animBg="1"/>
      <p:bldP spid="348" grpId="1" animBg="1"/>
      <p:bldP spid="348" grpId="2" animBg="1"/>
      <p:bldP spid="348" grpId="3" animBg="1"/>
      <p:bldP spid="349" grpId="0" animBg="1"/>
      <p:bldP spid="349" grpId="1" animBg="1"/>
      <p:bldP spid="349" grpId="2" animBg="1"/>
      <p:bldP spid="349" grpId="3" animBg="1"/>
      <p:bldP spid="350" grpId="0" animBg="1"/>
      <p:bldP spid="350" grpId="1" animBg="1"/>
      <p:bldP spid="350" grpId="2" animBg="1"/>
      <p:bldP spid="350" grpId="3" animBg="1"/>
      <p:bldP spid="351" grpId="0" animBg="1"/>
      <p:bldP spid="351" grpId="1" animBg="1"/>
      <p:bldP spid="351" grpId="2" animBg="1"/>
      <p:bldP spid="351" grpId="3" animBg="1"/>
      <p:bldP spid="352" grpId="0" animBg="1"/>
      <p:bldP spid="352" grpId="1" animBg="1"/>
      <p:bldP spid="352" grpId="2" animBg="1"/>
      <p:bldP spid="352" grpId="3" animBg="1"/>
      <p:bldP spid="353" grpId="0" animBg="1"/>
      <p:bldP spid="353" grpId="1" animBg="1"/>
      <p:bldP spid="353" grpId="2" animBg="1"/>
      <p:bldP spid="353" grpId="3" animBg="1"/>
      <p:bldP spid="354" grpId="0" animBg="1"/>
      <p:bldP spid="354" grpId="1" animBg="1"/>
      <p:bldP spid="354" grpId="2" animBg="1"/>
      <p:bldP spid="354" grpId="3" animBg="1"/>
      <p:bldP spid="355" grpId="0" animBg="1"/>
      <p:bldP spid="355" grpId="1" animBg="1"/>
      <p:bldP spid="355" grpId="2" animBg="1"/>
      <p:bldP spid="355" grpId="3" animBg="1"/>
      <p:bldP spid="356" grpId="0" animBg="1"/>
      <p:bldP spid="356" grpId="1" animBg="1"/>
      <p:bldP spid="356" grpId="2" animBg="1"/>
      <p:bldP spid="356" grpId="3" animBg="1"/>
      <p:bldP spid="357" grpId="0" animBg="1"/>
      <p:bldP spid="357" grpId="1" animBg="1"/>
      <p:bldP spid="357" grpId="2" animBg="1"/>
      <p:bldP spid="357" grpId="3" animBg="1"/>
      <p:bldP spid="358" grpId="0" animBg="1"/>
      <p:bldP spid="358" grpId="1" animBg="1"/>
      <p:bldP spid="358" grpId="2" animBg="1"/>
      <p:bldP spid="358" grpId="3" animBg="1"/>
      <p:bldP spid="359" grpId="0" animBg="1"/>
      <p:bldP spid="359" grpId="1" animBg="1"/>
      <p:bldP spid="359" grpId="2" animBg="1"/>
      <p:bldP spid="359" grpId="3" animBg="1"/>
      <p:bldP spid="360" grpId="0" animBg="1"/>
      <p:bldP spid="360" grpId="1" animBg="1"/>
      <p:bldP spid="360" grpId="2" animBg="1"/>
      <p:bldP spid="360" grpId="3" animBg="1"/>
      <p:bldP spid="361" grpId="0" animBg="1"/>
      <p:bldP spid="361" grpId="1" animBg="1"/>
      <p:bldP spid="361" grpId="2" animBg="1"/>
      <p:bldP spid="361" grpId="3" animBg="1"/>
      <p:bldP spid="362" grpId="0" animBg="1"/>
      <p:bldP spid="362" grpId="1" animBg="1"/>
      <p:bldP spid="362" grpId="2" animBg="1"/>
      <p:bldP spid="362" grpId="3" animBg="1"/>
      <p:bldP spid="363" grpId="0"/>
      <p:bldP spid="364" grpId="0"/>
    </p:bldLst>
  </p:timing>
</p:sld>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http://www.w3.org/XML/1998/namespace"/>
    <ds:schemaRef ds:uri="630a2e83-186a-4a0f-ab27-bee8a8096abc"/>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Intro to Azure SQL Data Warehouse</Template>
  <TotalTime>1124</TotalTime>
  <Words>2457</Words>
  <Application>Microsoft Office PowerPoint</Application>
  <PresentationFormat>Custom</PresentationFormat>
  <Paragraphs>612</Paragraphs>
  <Slides>56</Slides>
  <Notes>32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56</vt:i4>
      </vt:variant>
    </vt:vector>
  </HeadingPairs>
  <TitlesOfParts>
    <vt:vector size="70" baseType="lpstr">
      <vt:lpstr>MS PGothic</vt:lpstr>
      <vt:lpstr>Arial</vt:lpstr>
      <vt:lpstr>Calibri</vt:lpstr>
      <vt:lpstr>Consolas</vt:lpstr>
      <vt:lpstr>Segoe Pro Semibold</vt:lpstr>
      <vt:lpstr>Segoe UI</vt:lpstr>
      <vt:lpstr>Segoe UI Light</vt:lpstr>
      <vt:lpstr>Segoe UI Semibold</vt:lpstr>
      <vt:lpstr>Segoe UI Semilight</vt:lpstr>
      <vt:lpstr>Times New Roman</vt:lpstr>
      <vt:lpstr>Wingdings</vt:lpstr>
      <vt:lpstr>WHITE TEMPLATE</vt:lpstr>
      <vt:lpstr>LIGHT GRAY TEMPLATE</vt:lpstr>
      <vt:lpstr>DARK GRAY TEMPLATE</vt:lpstr>
      <vt:lpstr>Dallas ASP.NET User Group</vt:lpstr>
      <vt:lpstr>Microservices and the Cloud</vt:lpstr>
      <vt:lpstr>Session Objective</vt:lpstr>
      <vt:lpstr>About Me</vt:lpstr>
      <vt:lpstr>Are you an ISV looking to utilize the cloud?</vt:lpstr>
      <vt:lpstr>Watch User Group presentations for FREE online! We now have over 600 presentations online  </vt:lpstr>
      <vt:lpstr>What is a Microservice?</vt:lpstr>
      <vt:lpstr>Microservices</vt:lpstr>
      <vt:lpstr>What is a Microservice</vt:lpstr>
      <vt:lpstr>Business needs today are simple:</vt:lpstr>
      <vt:lpstr>Martin Fowler’s “Microservice Premium”</vt:lpstr>
      <vt:lpstr>Microservices best practices</vt:lpstr>
      <vt:lpstr>PowerPoint Presentation</vt:lpstr>
      <vt:lpstr>Getting from Monolith to Microservice</vt:lpstr>
      <vt:lpstr>Refactoring a Monolith into Microservices</vt:lpstr>
      <vt:lpstr>Refactoring a Monolith into Microservices</vt:lpstr>
      <vt:lpstr>Refactoring a Monolith into Microservices</vt:lpstr>
      <vt:lpstr>Martin Fowler’s: Strangler Application</vt:lpstr>
      <vt:lpstr>PowerPoint Presentation</vt:lpstr>
      <vt:lpstr>Microservice Options in Azure</vt:lpstr>
      <vt:lpstr>Microservice tools and approaches</vt:lpstr>
      <vt:lpstr>Microservice tools and approaches</vt:lpstr>
      <vt:lpstr>Azure Container Service</vt:lpstr>
      <vt:lpstr>The Container Revolution</vt:lpstr>
      <vt:lpstr>Azure Container Service</vt:lpstr>
      <vt:lpstr>Azure Container Service</vt:lpstr>
      <vt:lpstr>Demo: Kubernetes cluster in ACS</vt:lpstr>
      <vt:lpstr>Service Fabric</vt:lpstr>
      <vt:lpstr>PowerPoint Presentation</vt:lpstr>
      <vt:lpstr>PowerPoint Presentation</vt:lpstr>
      <vt:lpstr>Services Powered by Service Fabric</vt:lpstr>
      <vt:lpstr>Migrating a traditional application to microservices</vt:lpstr>
      <vt:lpstr>Demo</vt:lpstr>
      <vt:lpstr>Demo Hints</vt:lpstr>
      <vt:lpstr>Functions</vt:lpstr>
      <vt:lpstr>What is Serverless? </vt:lpstr>
      <vt:lpstr>Serverless is Great! </vt:lpstr>
      <vt:lpstr>Common Scenarios</vt:lpstr>
      <vt:lpstr>Triggers and Bindings</vt:lpstr>
      <vt:lpstr>Demo</vt:lpstr>
      <vt:lpstr>Microservice Design patterns (technology agnostic)</vt:lpstr>
      <vt:lpstr>Aggregator/Proxy Microservice pattern</vt:lpstr>
      <vt:lpstr>Chained Microservice pattern</vt:lpstr>
      <vt:lpstr>Branch Microservice pattern</vt:lpstr>
      <vt:lpstr>Shared data Microservice anti-pattern</vt:lpstr>
      <vt:lpstr>Asynchronous messaging Microservice pattern</vt:lpstr>
      <vt:lpstr>Circuit Breaker</vt:lpstr>
      <vt:lpstr>Compensating Transaction</vt:lpstr>
      <vt:lpstr>Scheduler Agent Supervisor</vt:lpstr>
      <vt:lpstr>Retry</vt:lpstr>
      <vt:lpstr>Leader Election</vt:lpstr>
      <vt:lpstr>Wrap up</vt:lpstr>
      <vt:lpstr>Deep thoughts…</vt:lpstr>
      <vt:lpstr>Call to Action</vt:lpstr>
      <vt:lpstr>Thank you! Your Feedback is Important</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Shawn Weisfeld</dc:creator>
  <cp:keywords/>
  <dc:description>Template: _x000d_
Formatting: _x000d_
Audience Type:</dc:description>
  <cp:lastModifiedBy>Shawn Weisfeld</cp:lastModifiedBy>
  <cp:revision>56</cp:revision>
  <cp:lastPrinted>2016-12-10T05:45:30Z</cp:lastPrinted>
  <dcterms:created xsi:type="dcterms:W3CDTF">2017-03-03T18:10:24Z</dcterms:created>
  <dcterms:modified xsi:type="dcterms:W3CDTF">2017-05-23T20:36:53Z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